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63" r:id="rId3"/>
    <p:sldId id="258" r:id="rId4"/>
    <p:sldId id="259" r:id="rId5"/>
    <p:sldId id="262" r:id="rId6"/>
    <p:sldId id="261" r:id="rId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36"/>
    <p:restoredTop sz="94674"/>
  </p:normalViewPr>
  <p:slideViewPr>
    <p:cSldViewPr snapToGrid="0" snapToObjects="1">
      <p:cViewPr>
        <p:scale>
          <a:sx n="118" d="100"/>
          <a:sy n="118" d="100"/>
        </p:scale>
        <p:origin x="1840"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an-chitung/Dropbox/202005%20NTA/20200722%20TF+T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an-chitung/Dropbox/202005%20NTA/20200722%20TF+T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an-chitung/Dropbox/202005%20NTA/20200722%20TF+TG.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tLang="zh-TW"/>
              <a:t>YL per capita/GDP per</a:t>
            </a:r>
            <a:r>
              <a:rPr lang="en-US" altLang="zh-TW" baseline="0"/>
              <a:t> capita</a:t>
            </a:r>
            <a:endParaRPr lang="zh-TW"/>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title>
    <c:autoTitleDeleted val="0"/>
    <c:plotArea>
      <c:layout/>
      <c:lineChart>
        <c:grouping val="standard"/>
        <c:varyColors val="0"/>
        <c:ser>
          <c:idx val="0"/>
          <c:order val="0"/>
          <c:tx>
            <c:strRef>
              <c:f>'3 years'!$G$4</c:f>
              <c:strCache>
                <c:ptCount val="1"/>
                <c:pt idx="0">
                  <c:v>1951</c:v>
                </c:pt>
              </c:strCache>
            </c:strRef>
          </c:tx>
          <c:spPr>
            <a:ln w="28575" cap="rnd">
              <a:solidFill>
                <a:schemeClr val="accent1"/>
              </a:solidFill>
              <a:round/>
            </a:ln>
            <a:effectLst/>
          </c:spPr>
          <c:marker>
            <c:symbol val="none"/>
          </c:marker>
          <c:cat>
            <c:numRef>
              <c:f>'3 years'!$A$5:$A$95</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'3 years'!$J$5:$J$95</c:f>
              <c:numCache>
                <c:formatCode>General</c:formatCode>
                <c:ptCount val="91"/>
                <c:pt idx="0">
                  <c:v>0</c:v>
                </c:pt>
                <c:pt idx="1">
                  <c:v>0</c:v>
                </c:pt>
                <c:pt idx="2">
                  <c:v>0</c:v>
                </c:pt>
                <c:pt idx="3">
                  <c:v>0</c:v>
                </c:pt>
                <c:pt idx="4">
                  <c:v>0</c:v>
                </c:pt>
                <c:pt idx="5">
                  <c:v>0</c:v>
                </c:pt>
                <c:pt idx="6">
                  <c:v>0</c:v>
                </c:pt>
                <c:pt idx="7">
                  <c:v>0</c:v>
                </c:pt>
                <c:pt idx="8">
                  <c:v>0</c:v>
                </c:pt>
                <c:pt idx="9">
                  <c:v>0</c:v>
                </c:pt>
                <c:pt idx="10">
                  <c:v>0</c:v>
                </c:pt>
                <c:pt idx="11">
                  <c:v>0</c:v>
                </c:pt>
                <c:pt idx="12">
                  <c:v>2.6325475108104333E-3</c:v>
                </c:pt>
                <c:pt idx="13">
                  <c:v>1.0424785916642714E-2</c:v>
                </c:pt>
                <c:pt idx="14">
                  <c:v>4.2481388201629992E-2</c:v>
                </c:pt>
                <c:pt idx="15">
                  <c:v>8.842005011714299E-2</c:v>
                </c:pt>
                <c:pt idx="16">
                  <c:v>0.15379055393447069</c:v>
                </c:pt>
                <c:pt idx="17">
                  <c:v>0.23796074139530796</c:v>
                </c:pt>
                <c:pt idx="18">
                  <c:v>0.32015075165020601</c:v>
                </c:pt>
                <c:pt idx="19">
                  <c:v>0.39357520483622588</c:v>
                </c:pt>
                <c:pt idx="20">
                  <c:v>0.47678923927449923</c:v>
                </c:pt>
                <c:pt idx="21">
                  <c:v>0.56025196928773391</c:v>
                </c:pt>
                <c:pt idx="22">
                  <c:v>0.64786076425231398</c:v>
                </c:pt>
                <c:pt idx="23">
                  <c:v>0.73683391070649906</c:v>
                </c:pt>
                <c:pt idx="24">
                  <c:v>0.83402063178068375</c:v>
                </c:pt>
                <c:pt idx="25">
                  <c:v>0.94193647271476011</c:v>
                </c:pt>
                <c:pt idx="26">
                  <c:v>1.0248217524907903</c:v>
                </c:pt>
                <c:pt idx="27">
                  <c:v>1.1036871379624706</c:v>
                </c:pt>
                <c:pt idx="28">
                  <c:v>1.1835463199109966</c:v>
                </c:pt>
                <c:pt idx="29">
                  <c:v>1.2568312135148618</c:v>
                </c:pt>
                <c:pt idx="30">
                  <c:v>1.3019052595364378</c:v>
                </c:pt>
                <c:pt idx="31">
                  <c:v>1.3656066303240411</c:v>
                </c:pt>
                <c:pt idx="32">
                  <c:v>1.4233357096673815</c:v>
                </c:pt>
                <c:pt idx="33">
                  <c:v>1.4397384530597752</c:v>
                </c:pt>
                <c:pt idx="34">
                  <c:v>1.4433925997659369</c:v>
                </c:pt>
                <c:pt idx="35">
                  <c:v>1.4628041942762082</c:v>
                </c:pt>
                <c:pt idx="36">
                  <c:v>1.4819377136371303</c:v>
                </c:pt>
                <c:pt idx="37">
                  <c:v>1.4592697503178866</c:v>
                </c:pt>
                <c:pt idx="38">
                  <c:v>1.4661349595766053</c:v>
                </c:pt>
                <c:pt idx="39">
                  <c:v>1.4733104157533488</c:v>
                </c:pt>
                <c:pt idx="40">
                  <c:v>1.4475284536157158</c:v>
                </c:pt>
                <c:pt idx="41">
                  <c:v>1.4037874846056313</c:v>
                </c:pt>
                <c:pt idx="42">
                  <c:v>1.3747581822494597</c:v>
                </c:pt>
                <c:pt idx="43">
                  <c:v>1.3510818154954061</c:v>
                </c:pt>
                <c:pt idx="44">
                  <c:v>1.3270785762117439</c:v>
                </c:pt>
                <c:pt idx="45">
                  <c:v>1.3152695805930852</c:v>
                </c:pt>
                <c:pt idx="46">
                  <c:v>1.3057440762461365</c:v>
                </c:pt>
                <c:pt idx="47">
                  <c:v>1.3074977774412018</c:v>
                </c:pt>
                <c:pt idx="48">
                  <c:v>1.2957154769975958</c:v>
                </c:pt>
                <c:pt idx="49">
                  <c:v>1.2785062495417483</c:v>
                </c:pt>
                <c:pt idx="50">
                  <c:v>1.2781348002724038</c:v>
                </c:pt>
                <c:pt idx="51">
                  <c:v>1.2541170015056162</c:v>
                </c:pt>
                <c:pt idx="52">
                  <c:v>1.2382383639999048</c:v>
                </c:pt>
                <c:pt idx="53">
                  <c:v>1.2274972334053866</c:v>
                </c:pt>
                <c:pt idx="54">
                  <c:v>1.206475898526155</c:v>
                </c:pt>
                <c:pt idx="55">
                  <c:v>1.1563590258840075</c:v>
                </c:pt>
                <c:pt idx="56">
                  <c:v>1.1221662693196077</c:v>
                </c:pt>
                <c:pt idx="57">
                  <c:v>1.0896585850244607</c:v>
                </c:pt>
                <c:pt idx="58">
                  <c:v>1.0166222721887235</c:v>
                </c:pt>
                <c:pt idx="59">
                  <c:v>0.96880163660570895</c:v>
                </c:pt>
                <c:pt idx="60">
                  <c:v>0.91933452722081899</c:v>
                </c:pt>
                <c:pt idx="61">
                  <c:v>0.85609890603879257</c:v>
                </c:pt>
                <c:pt idx="62">
                  <c:v>0.76701425460628991</c:v>
                </c:pt>
                <c:pt idx="63">
                  <c:v>0.69237254461127029</c:v>
                </c:pt>
                <c:pt idx="64">
                  <c:v>0.59600707580662948</c:v>
                </c:pt>
                <c:pt idx="65">
                  <c:v>0.49070917970153616</c:v>
                </c:pt>
                <c:pt idx="66">
                  <c:v>0.38901745590719378</c:v>
                </c:pt>
                <c:pt idx="67">
                  <c:v>0.30845827210952004</c:v>
                </c:pt>
                <c:pt idx="68">
                  <c:v>0.26486275374046436</c:v>
                </c:pt>
                <c:pt idx="69">
                  <c:v>0.22069881144579107</c:v>
                </c:pt>
                <c:pt idx="70">
                  <c:v>0.20421635221292414</c:v>
                </c:pt>
                <c:pt idx="71">
                  <c:v>0.18776674957707476</c:v>
                </c:pt>
                <c:pt idx="72">
                  <c:v>0.15751592937818892</c:v>
                </c:pt>
                <c:pt idx="73">
                  <c:v>0.13640976909693683</c:v>
                </c:pt>
                <c:pt idx="74">
                  <c:v>0.12448687635747381</c:v>
                </c:pt>
                <c:pt idx="75">
                  <c:v>0.1094566586666878</c:v>
                </c:pt>
                <c:pt idx="76">
                  <c:v>9.2962423051228565E-2</c:v>
                </c:pt>
                <c:pt idx="77">
                  <c:v>8.5742284399661362E-2</c:v>
                </c:pt>
                <c:pt idx="78">
                  <c:v>7.1529196222981428E-2</c:v>
                </c:pt>
                <c:pt idx="79">
                  <c:v>5.5759213786144554E-2</c:v>
                </c:pt>
                <c:pt idx="80">
                  <c:v>3.6714735522223325E-2</c:v>
                </c:pt>
                <c:pt idx="81">
                  <c:v>3.354075554527098E-2</c:v>
                </c:pt>
                <c:pt idx="82">
                  <c:v>2.7675744640903933E-2</c:v>
                </c:pt>
                <c:pt idx="83">
                  <c:v>1.3440886178769547E-2</c:v>
                </c:pt>
                <c:pt idx="84">
                  <c:v>8.4811729386197465E-3</c:v>
                </c:pt>
                <c:pt idx="85">
                  <c:v>8.1307737867340035E-3</c:v>
                </c:pt>
                <c:pt idx="86">
                  <c:v>5.9160410404532687E-3</c:v>
                </c:pt>
                <c:pt idx="87">
                  <c:v>1.7316680762395388E-3</c:v>
                </c:pt>
                <c:pt idx="88">
                  <c:v>1.309416778937697E-14</c:v>
                </c:pt>
                <c:pt idx="89">
                  <c:v>0</c:v>
                </c:pt>
                <c:pt idx="90">
                  <c:v>0</c:v>
                </c:pt>
              </c:numCache>
            </c:numRef>
          </c:val>
          <c:smooth val="0"/>
          <c:extLst>
            <c:ext xmlns:c16="http://schemas.microsoft.com/office/drawing/2014/chart" uri="{C3380CC4-5D6E-409C-BE32-E72D297353CC}">
              <c16:uniqueId val="{00000000-9D31-9544-A976-13E0CAAA9C90}"/>
            </c:ext>
          </c:extLst>
        </c:ser>
        <c:ser>
          <c:idx val="1"/>
          <c:order val="1"/>
          <c:tx>
            <c:strRef>
              <c:f>'3 years'!$H$4</c:f>
              <c:strCache>
                <c:ptCount val="1"/>
                <c:pt idx="0">
                  <c:v>1981</c:v>
                </c:pt>
              </c:strCache>
            </c:strRef>
          </c:tx>
          <c:spPr>
            <a:ln w="28575" cap="rnd">
              <a:solidFill>
                <a:schemeClr val="accent2"/>
              </a:solidFill>
              <a:round/>
            </a:ln>
            <a:effectLst/>
          </c:spPr>
          <c:marker>
            <c:symbol val="none"/>
          </c:marker>
          <c:cat>
            <c:numRef>
              <c:f>'3 years'!$A$5:$A$95</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'3 years'!$K$5:$K$95</c:f>
              <c:numCache>
                <c:formatCode>General</c:formatCode>
                <c:ptCount val="91"/>
                <c:pt idx="0">
                  <c:v>0</c:v>
                </c:pt>
                <c:pt idx="1">
                  <c:v>0</c:v>
                </c:pt>
                <c:pt idx="2">
                  <c:v>0</c:v>
                </c:pt>
                <c:pt idx="3">
                  <c:v>0</c:v>
                </c:pt>
                <c:pt idx="4">
                  <c:v>0</c:v>
                </c:pt>
                <c:pt idx="5">
                  <c:v>0</c:v>
                </c:pt>
                <c:pt idx="6">
                  <c:v>0</c:v>
                </c:pt>
                <c:pt idx="7">
                  <c:v>0</c:v>
                </c:pt>
                <c:pt idx="8">
                  <c:v>0</c:v>
                </c:pt>
                <c:pt idx="9">
                  <c:v>0</c:v>
                </c:pt>
                <c:pt idx="10">
                  <c:v>0</c:v>
                </c:pt>
                <c:pt idx="11">
                  <c:v>0</c:v>
                </c:pt>
                <c:pt idx="12">
                  <c:v>3.2868121894784768E-3</c:v>
                </c:pt>
                <c:pt idx="13">
                  <c:v>1.3015648637990396E-2</c:v>
                </c:pt>
                <c:pt idx="14">
                  <c:v>5.2169510573022944E-2</c:v>
                </c:pt>
                <c:pt idx="15">
                  <c:v>0.10087404551921123</c:v>
                </c:pt>
                <c:pt idx="16">
                  <c:v>0.17170289163796959</c:v>
                </c:pt>
                <c:pt idx="17">
                  <c:v>0.26703798554237085</c:v>
                </c:pt>
                <c:pt idx="18">
                  <c:v>0.35978342877663377</c:v>
                </c:pt>
                <c:pt idx="19">
                  <c:v>0.4403835097086608</c:v>
                </c:pt>
                <c:pt idx="20">
                  <c:v>0.53031108803755722</c:v>
                </c:pt>
                <c:pt idx="21">
                  <c:v>0.61740958632338849</c:v>
                </c:pt>
                <c:pt idx="22">
                  <c:v>0.70459860138548369</c:v>
                </c:pt>
                <c:pt idx="23">
                  <c:v>0.78717723774740089</c:v>
                </c:pt>
                <c:pt idx="24">
                  <c:v>0.88010113631385645</c:v>
                </c:pt>
                <c:pt idx="25">
                  <c:v>0.96731202166509678</c:v>
                </c:pt>
                <c:pt idx="26">
                  <c:v>1.0215463077110636</c:v>
                </c:pt>
                <c:pt idx="27">
                  <c:v>1.0734235372200196</c:v>
                </c:pt>
                <c:pt idx="28">
                  <c:v>1.132969286283761</c:v>
                </c:pt>
                <c:pt idx="29">
                  <c:v>1.178784786398043</c:v>
                </c:pt>
                <c:pt idx="30">
                  <c:v>1.2167370333642828</c:v>
                </c:pt>
                <c:pt idx="31">
                  <c:v>1.2801461131600309</c:v>
                </c:pt>
                <c:pt idx="32">
                  <c:v>1.3309637819133375</c:v>
                </c:pt>
                <c:pt idx="33">
                  <c:v>1.342501839032588</c:v>
                </c:pt>
                <c:pt idx="34">
                  <c:v>1.3468875480111062</c:v>
                </c:pt>
                <c:pt idx="35">
                  <c:v>1.3621715079365051</c:v>
                </c:pt>
                <c:pt idx="36">
                  <c:v>1.3669575666922196</c:v>
                </c:pt>
                <c:pt idx="37">
                  <c:v>1.3367321967897798</c:v>
                </c:pt>
                <c:pt idx="38">
                  <c:v>1.3299519501368566</c:v>
                </c:pt>
                <c:pt idx="39">
                  <c:v>1.3061737776415618</c:v>
                </c:pt>
                <c:pt idx="40">
                  <c:v>1.2596007337541169</c:v>
                </c:pt>
                <c:pt idx="41">
                  <c:v>1.2146803976836935</c:v>
                </c:pt>
                <c:pt idx="42">
                  <c:v>1.1847548728421677</c:v>
                </c:pt>
                <c:pt idx="43">
                  <c:v>1.1549019290122204</c:v>
                </c:pt>
                <c:pt idx="44">
                  <c:v>1.1409855156712867</c:v>
                </c:pt>
                <c:pt idx="45">
                  <c:v>1.13278473305843</c:v>
                </c:pt>
                <c:pt idx="46">
                  <c:v>1.125961724124438</c:v>
                </c:pt>
                <c:pt idx="47">
                  <c:v>1.1274882251937814</c:v>
                </c:pt>
                <c:pt idx="48">
                  <c:v>1.1424099589394869</c:v>
                </c:pt>
                <c:pt idx="49">
                  <c:v>1.1594488643898495</c:v>
                </c:pt>
                <c:pt idx="50">
                  <c:v>1.193932807893165</c:v>
                </c:pt>
                <c:pt idx="51">
                  <c:v>1.2038277853255277</c:v>
                </c:pt>
                <c:pt idx="52">
                  <c:v>1.2157456925875443</c:v>
                </c:pt>
                <c:pt idx="53">
                  <c:v>1.2094066135605981</c:v>
                </c:pt>
                <c:pt idx="54">
                  <c:v>1.1867518977894513</c:v>
                </c:pt>
                <c:pt idx="55">
                  <c:v>1.1382569698588483</c:v>
                </c:pt>
                <c:pt idx="56">
                  <c:v>1.0867154948256215</c:v>
                </c:pt>
                <c:pt idx="57">
                  <c:v>1.0441660943411648</c:v>
                </c:pt>
                <c:pt idx="58">
                  <c:v>0.9669279432067851</c:v>
                </c:pt>
                <c:pt idx="59">
                  <c:v>0.91363504680532681</c:v>
                </c:pt>
                <c:pt idx="60">
                  <c:v>0.86355148041958352</c:v>
                </c:pt>
                <c:pt idx="61">
                  <c:v>0.79762101400898267</c:v>
                </c:pt>
                <c:pt idx="62">
                  <c:v>0.71315146487815773</c:v>
                </c:pt>
                <c:pt idx="63">
                  <c:v>0.65472639889568418</c:v>
                </c:pt>
                <c:pt idx="64">
                  <c:v>0.5582982584073054</c:v>
                </c:pt>
                <c:pt idx="65">
                  <c:v>0.47210632656878465</c:v>
                </c:pt>
                <c:pt idx="66">
                  <c:v>0.38971238171303907</c:v>
                </c:pt>
                <c:pt idx="67">
                  <c:v>0.31668998373022955</c:v>
                </c:pt>
                <c:pt idx="68">
                  <c:v>0.24136391612380351</c:v>
                </c:pt>
                <c:pt idx="69">
                  <c:v>0.19433201514097428</c:v>
                </c:pt>
                <c:pt idx="70">
                  <c:v>0.15774255220415812</c:v>
                </c:pt>
                <c:pt idx="71">
                  <c:v>0.14581587380206829</c:v>
                </c:pt>
                <c:pt idx="72">
                  <c:v>0.10817416231739824</c:v>
                </c:pt>
                <c:pt idx="73">
                  <c:v>0.10736177860797801</c:v>
                </c:pt>
                <c:pt idx="74">
                  <c:v>0.10369560574458581</c:v>
                </c:pt>
                <c:pt idx="75">
                  <c:v>9.3256312909962169E-2</c:v>
                </c:pt>
                <c:pt idx="76">
                  <c:v>6.8353605672968429E-2</c:v>
                </c:pt>
                <c:pt idx="77">
                  <c:v>6.4648193429725428E-2</c:v>
                </c:pt>
                <c:pt idx="78">
                  <c:v>6.1705746343633391E-2</c:v>
                </c:pt>
                <c:pt idx="79">
                  <c:v>4.7456273688635163E-2</c:v>
                </c:pt>
                <c:pt idx="80">
                  <c:v>3.2741990209351604E-2</c:v>
                </c:pt>
                <c:pt idx="81">
                  <c:v>3.1908447884265695E-2</c:v>
                </c:pt>
                <c:pt idx="82">
                  <c:v>2.684769834793941E-2</c:v>
                </c:pt>
                <c:pt idx="83">
                  <c:v>7.9332086695677543E-3</c:v>
                </c:pt>
                <c:pt idx="84">
                  <c:v>4.8329254308848817E-3</c:v>
                </c:pt>
                <c:pt idx="85">
                  <c:v>4.4431493435974634E-3</c:v>
                </c:pt>
                <c:pt idx="86">
                  <c:v>1.9915968824679988E-3</c:v>
                </c:pt>
                <c:pt idx="87">
                  <c:v>5.8295483728906697E-4</c:v>
                </c:pt>
                <c:pt idx="88">
                  <c:v>6.4578052220597545E-15</c:v>
                </c:pt>
                <c:pt idx="89">
                  <c:v>8.7168011130540669E-15</c:v>
                </c:pt>
                <c:pt idx="90">
                  <c:v>1.772296402423403E-14</c:v>
                </c:pt>
              </c:numCache>
            </c:numRef>
          </c:val>
          <c:smooth val="0"/>
          <c:extLst>
            <c:ext xmlns:c16="http://schemas.microsoft.com/office/drawing/2014/chart" uri="{C3380CC4-5D6E-409C-BE32-E72D297353CC}">
              <c16:uniqueId val="{00000001-9D31-9544-A976-13E0CAAA9C90}"/>
            </c:ext>
          </c:extLst>
        </c:ser>
        <c:ser>
          <c:idx val="2"/>
          <c:order val="2"/>
          <c:tx>
            <c:strRef>
              <c:f>'3 years'!$I$4</c:f>
              <c:strCache>
                <c:ptCount val="1"/>
                <c:pt idx="0">
                  <c:v>2016</c:v>
                </c:pt>
              </c:strCache>
            </c:strRef>
          </c:tx>
          <c:spPr>
            <a:ln w="28575" cap="rnd">
              <a:solidFill>
                <a:schemeClr val="accent3"/>
              </a:solidFill>
              <a:round/>
            </a:ln>
            <a:effectLst/>
          </c:spPr>
          <c:marker>
            <c:symbol val="none"/>
          </c:marker>
          <c:cat>
            <c:numRef>
              <c:f>'3 years'!$A$5:$A$95</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'3 years'!$L$5:$L$95</c:f>
              <c:numCache>
                <c:formatCode>General</c:formatCode>
                <c:ptCount val="9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5.795337587252182E-3</c:v>
                </c:pt>
                <c:pt idx="17">
                  <c:v>2.1637807655025151E-2</c:v>
                </c:pt>
                <c:pt idx="18">
                  <c:v>4.6380582617363442E-2</c:v>
                </c:pt>
                <c:pt idx="19">
                  <c:v>7.0532747579422489E-2</c:v>
                </c:pt>
                <c:pt idx="20">
                  <c:v>0.10846599206082715</c:v>
                </c:pt>
                <c:pt idx="21">
                  <c:v>0.17782121096342035</c:v>
                </c:pt>
                <c:pt idx="22">
                  <c:v>0.26291758323685793</c:v>
                </c:pt>
                <c:pt idx="23">
                  <c:v>0.35989767710875709</c:v>
                </c:pt>
                <c:pt idx="24">
                  <c:v>0.47146297182083846</c:v>
                </c:pt>
                <c:pt idx="25">
                  <c:v>0.57545649431440959</c:v>
                </c:pt>
                <c:pt idx="26">
                  <c:v>0.6482858733783341</c:v>
                </c:pt>
                <c:pt idx="27">
                  <c:v>0.70851750517118828</c:v>
                </c:pt>
                <c:pt idx="28">
                  <c:v>0.74196997012684263</c:v>
                </c:pt>
                <c:pt idx="29">
                  <c:v>0.76315053204682315</c:v>
                </c:pt>
                <c:pt idx="30">
                  <c:v>0.7805796042529215</c:v>
                </c:pt>
                <c:pt idx="31">
                  <c:v>0.8007673293503047</c:v>
                </c:pt>
                <c:pt idx="32">
                  <c:v>0.81465593951446702</c:v>
                </c:pt>
                <c:pt idx="33">
                  <c:v>0.83037403768965123</c:v>
                </c:pt>
                <c:pt idx="34">
                  <c:v>0.8515065568334933</c:v>
                </c:pt>
                <c:pt idx="35">
                  <c:v>0.86811296163028817</c:v>
                </c:pt>
                <c:pt idx="36">
                  <c:v>0.87473373837184287</c:v>
                </c:pt>
                <c:pt idx="37">
                  <c:v>0.8857543468163277</c:v>
                </c:pt>
                <c:pt idx="38">
                  <c:v>0.89290645747454511</c:v>
                </c:pt>
                <c:pt idx="39">
                  <c:v>0.89655389770745919</c:v>
                </c:pt>
                <c:pt idx="40">
                  <c:v>0.90620393544876088</c:v>
                </c:pt>
                <c:pt idx="41">
                  <c:v>0.92982203830300625</c:v>
                </c:pt>
                <c:pt idx="42">
                  <c:v>0.93492975826259761</c:v>
                </c:pt>
                <c:pt idx="43">
                  <c:v>0.95191889875359958</c:v>
                </c:pt>
                <c:pt idx="44">
                  <c:v>0.95817361923379696</c:v>
                </c:pt>
                <c:pt idx="45">
                  <c:v>0.95252966054317312</c:v>
                </c:pt>
                <c:pt idx="46">
                  <c:v>0.93170739025847082</c:v>
                </c:pt>
                <c:pt idx="47">
                  <c:v>0.91144694495061829</c:v>
                </c:pt>
                <c:pt idx="48">
                  <c:v>0.89040920187899542</c:v>
                </c:pt>
                <c:pt idx="49">
                  <c:v>0.87152218931100667</c:v>
                </c:pt>
                <c:pt idx="50">
                  <c:v>0.84996701998380975</c:v>
                </c:pt>
                <c:pt idx="51">
                  <c:v>0.8238706556877865</c:v>
                </c:pt>
                <c:pt idx="52">
                  <c:v>0.79512591846266512</c:v>
                </c:pt>
                <c:pt idx="53">
                  <c:v>0.75223133406561526</c:v>
                </c:pt>
                <c:pt idx="54">
                  <c:v>0.7012037955528867</c:v>
                </c:pt>
                <c:pt idx="55">
                  <c:v>0.6638604118435153</c:v>
                </c:pt>
                <c:pt idx="56">
                  <c:v>0.62073765946316473</c:v>
                </c:pt>
                <c:pt idx="57">
                  <c:v>0.57482775405134889</c:v>
                </c:pt>
                <c:pt idx="58">
                  <c:v>0.54280134913875144</c:v>
                </c:pt>
                <c:pt idx="59">
                  <c:v>0.50947377039198027</c:v>
                </c:pt>
                <c:pt idx="60">
                  <c:v>0.46687887439111542</c:v>
                </c:pt>
                <c:pt idx="61">
                  <c:v>0.43511645004361393</c:v>
                </c:pt>
                <c:pt idx="62">
                  <c:v>0.39940079107607318</c:v>
                </c:pt>
                <c:pt idx="63">
                  <c:v>0.34995463151737549</c:v>
                </c:pt>
                <c:pt idx="64">
                  <c:v>0.29553724351161514</c:v>
                </c:pt>
                <c:pt idx="65">
                  <c:v>0.24491202646870158</c:v>
                </c:pt>
                <c:pt idx="66">
                  <c:v>0.19893801716216672</c:v>
                </c:pt>
                <c:pt idx="67">
                  <c:v>0.17073240321014663</c:v>
                </c:pt>
                <c:pt idx="68">
                  <c:v>0.14756818439949346</c:v>
                </c:pt>
                <c:pt idx="69">
                  <c:v>0.14093317315061132</c:v>
                </c:pt>
                <c:pt idx="70">
                  <c:v>0.13342398733573432</c:v>
                </c:pt>
                <c:pt idx="71">
                  <c:v>0.11838284209857336</c:v>
                </c:pt>
                <c:pt idx="72">
                  <c:v>0.10562766296414854</c:v>
                </c:pt>
                <c:pt idx="73">
                  <c:v>9.8055501882172519E-2</c:v>
                </c:pt>
                <c:pt idx="74">
                  <c:v>8.7907584138801051E-2</c:v>
                </c:pt>
                <c:pt idx="75">
                  <c:v>7.9236782697753527E-2</c:v>
                </c:pt>
                <c:pt idx="76">
                  <c:v>7.8501061311485307E-2</c:v>
                </c:pt>
                <c:pt idx="77">
                  <c:v>7.0395273091681795E-2</c:v>
                </c:pt>
                <c:pt idx="78">
                  <c:v>6.652972506133642E-2</c:v>
                </c:pt>
                <c:pt idx="79">
                  <c:v>6.3130201910800404E-2</c:v>
                </c:pt>
                <c:pt idx="80">
                  <c:v>6.1699089825076658E-2</c:v>
                </c:pt>
                <c:pt idx="81">
                  <c:v>6.2273861549370285E-2</c:v>
                </c:pt>
                <c:pt idx="82">
                  <c:v>6.8539954621648913E-2</c:v>
                </c:pt>
                <c:pt idx="83">
                  <c:v>7.2550196906859696E-2</c:v>
                </c:pt>
                <c:pt idx="84">
                  <c:v>8.1151430289514867E-2</c:v>
                </c:pt>
                <c:pt idx="85">
                  <c:v>9.3735549627547515E-2</c:v>
                </c:pt>
                <c:pt idx="86">
                  <c:v>0.10332380996694063</c:v>
                </c:pt>
                <c:pt idx="87">
                  <c:v>0.11342240025396409</c:v>
                </c:pt>
                <c:pt idx="88">
                  <c:v>0.11811497669088371</c:v>
                </c:pt>
                <c:pt idx="89">
                  <c:v>0.12223030726022979</c:v>
                </c:pt>
                <c:pt idx="90">
                  <c:v>0.12634563782957614</c:v>
                </c:pt>
              </c:numCache>
            </c:numRef>
          </c:val>
          <c:smooth val="0"/>
          <c:extLst>
            <c:ext xmlns:c16="http://schemas.microsoft.com/office/drawing/2014/chart" uri="{C3380CC4-5D6E-409C-BE32-E72D297353CC}">
              <c16:uniqueId val="{00000002-9D31-9544-A976-13E0CAAA9C90}"/>
            </c:ext>
          </c:extLst>
        </c:ser>
        <c:dLbls>
          <c:showLegendKey val="0"/>
          <c:showVal val="0"/>
          <c:showCatName val="0"/>
          <c:showSerName val="0"/>
          <c:showPercent val="0"/>
          <c:showBubbleSize val="0"/>
        </c:dLbls>
        <c:smooth val="0"/>
        <c:axId val="1843572720"/>
        <c:axId val="1547008512"/>
      </c:lineChart>
      <c:catAx>
        <c:axId val="1843572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crossAx val="1547008512"/>
        <c:crosses val="autoZero"/>
        <c:auto val="1"/>
        <c:lblAlgn val="ctr"/>
        <c:lblOffset val="100"/>
        <c:tickLblSkip val="10"/>
        <c:noMultiLvlLbl val="0"/>
      </c:catAx>
      <c:valAx>
        <c:axId val="1547008512"/>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0_ ;[Red]\-#,##0.0\ "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crossAx val="1843572720"/>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zh-TW"/>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tLang="zh-TW" dirty="0"/>
              <a:t>YL per capita: </a:t>
            </a:r>
          </a:p>
          <a:p>
            <a:pPr>
              <a:defRPr/>
            </a:pPr>
            <a:r>
              <a:rPr lang="en-US" altLang="zh-TW" dirty="0"/>
              <a:t>normalized by 30-49 YL</a:t>
            </a:r>
            <a:endParaRPr lang="zh-TW" dirty="0"/>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title>
    <c:autoTitleDeleted val="0"/>
    <c:plotArea>
      <c:layout/>
      <c:lineChart>
        <c:grouping val="standard"/>
        <c:varyColors val="0"/>
        <c:ser>
          <c:idx val="0"/>
          <c:order val="0"/>
          <c:tx>
            <c:strRef>
              <c:f>'3 years'!$G$4</c:f>
              <c:strCache>
                <c:ptCount val="1"/>
                <c:pt idx="0">
                  <c:v>1951</c:v>
                </c:pt>
              </c:strCache>
            </c:strRef>
          </c:tx>
          <c:spPr>
            <a:ln w="19050" cap="rnd">
              <a:solidFill>
                <a:schemeClr val="accent1"/>
              </a:solidFill>
              <a:round/>
            </a:ln>
            <a:effectLst/>
          </c:spPr>
          <c:marker>
            <c:symbol val="none"/>
          </c:marker>
          <c:cat>
            <c:numRef>
              <c:f>'3 years'!$A$5:$A$95</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'3 years'!$G$5:$G$95</c:f>
              <c:numCache>
                <c:formatCode>0.0000_ </c:formatCode>
                <c:ptCount val="91"/>
                <c:pt idx="0">
                  <c:v>0</c:v>
                </c:pt>
                <c:pt idx="1">
                  <c:v>0</c:v>
                </c:pt>
                <c:pt idx="2">
                  <c:v>0</c:v>
                </c:pt>
                <c:pt idx="3">
                  <c:v>0</c:v>
                </c:pt>
                <c:pt idx="4">
                  <c:v>0</c:v>
                </c:pt>
                <c:pt idx="5">
                  <c:v>0</c:v>
                </c:pt>
                <c:pt idx="6">
                  <c:v>0</c:v>
                </c:pt>
                <c:pt idx="7">
                  <c:v>0</c:v>
                </c:pt>
                <c:pt idx="8">
                  <c:v>0</c:v>
                </c:pt>
                <c:pt idx="9">
                  <c:v>0</c:v>
                </c:pt>
                <c:pt idx="10">
                  <c:v>0</c:v>
                </c:pt>
                <c:pt idx="11">
                  <c:v>0</c:v>
                </c:pt>
                <c:pt idx="12">
                  <c:v>1.8884547902353512E-3</c:v>
                </c:pt>
                <c:pt idx="13">
                  <c:v>7.4782076375143449E-3</c:v>
                </c:pt>
                <c:pt idx="14">
                  <c:v>3.0473972726334033E-2</c:v>
                </c:pt>
                <c:pt idx="15">
                  <c:v>6.3428016592629061E-2</c:v>
                </c:pt>
                <c:pt idx="16">
                  <c:v>0.11032146887297434</c:v>
                </c:pt>
                <c:pt idx="17">
                  <c:v>0.17070085160118659</c:v>
                </c:pt>
                <c:pt idx="18">
                  <c:v>0.22965975659263824</c:v>
                </c:pt>
                <c:pt idx="19">
                  <c:v>0.28233069976466263</c:v>
                </c:pt>
                <c:pt idx="20">
                  <c:v>0.34202418727227807</c:v>
                </c:pt>
                <c:pt idx="21">
                  <c:v>0.40189607625144053</c:v>
                </c:pt>
                <c:pt idx="22">
                  <c:v>0.46474213993622293</c:v>
                </c:pt>
                <c:pt idx="23">
                  <c:v>0.52856691952091939</c:v>
                </c:pt>
                <c:pt idx="24">
                  <c:v>0.59828369697931005</c:v>
                </c:pt>
                <c:pt idx="25">
                  <c:v>0.67569699566332664</c:v>
                </c:pt>
                <c:pt idx="26">
                  <c:v>0.73515465140943514</c:v>
                </c:pt>
                <c:pt idx="27">
                  <c:v>0.79172864081177752</c:v>
                </c:pt>
                <c:pt idx="28">
                  <c:v>0.849015528921365</c:v>
                </c:pt>
                <c:pt idx="29">
                  <c:v>0.90158635919500441</c:v>
                </c:pt>
                <c:pt idx="30">
                  <c:v>0.93392017188981491</c:v>
                </c:pt>
                <c:pt idx="31">
                  <c:v>0.97961627359905767</c:v>
                </c:pt>
                <c:pt idx="32">
                  <c:v>1.0210281592247217</c:v>
                </c:pt>
                <c:pt idx="33">
                  <c:v>1.0327946474666874</c:v>
                </c:pt>
                <c:pt idx="34">
                  <c:v>1.0354159452108445</c:v>
                </c:pt>
                <c:pt idx="35">
                  <c:v>1.0493408291829263</c:v>
                </c:pt>
                <c:pt idx="36">
                  <c:v>1.0630662362811141</c:v>
                </c:pt>
                <c:pt idx="37">
                  <c:v>1.0468054000609441</c:v>
                </c:pt>
                <c:pt idx="38">
                  <c:v>1.0517301496646478</c:v>
                </c:pt>
                <c:pt idx="39">
                  <c:v>1.0568774545218065</c:v>
                </c:pt>
                <c:pt idx="40">
                  <c:v>1.0383827949950384</c:v>
                </c:pt>
                <c:pt idx="41">
                  <c:v>1.0070052634908868</c:v>
                </c:pt>
                <c:pt idx="42">
                  <c:v>0.98618112836451799</c:v>
                </c:pt>
                <c:pt idx="43">
                  <c:v>0.96919691515337736</c:v>
                </c:pt>
                <c:pt idx="44">
                  <c:v>0.9519782203263113</c:v>
                </c:pt>
                <c:pt idx="45">
                  <c:v>0.94350705152409708</c:v>
                </c:pt>
                <c:pt idx="46">
                  <c:v>0.93667394243887292</c:v>
                </c:pt>
                <c:pt idx="47">
                  <c:v>0.93793195788165706</c:v>
                </c:pt>
                <c:pt idx="48">
                  <c:v>0.92947993883115576</c:v>
                </c:pt>
                <c:pt idx="49">
                  <c:v>0.91713492021637666</c:v>
                </c:pt>
                <c:pt idx="50">
                  <c:v>0.91686846152982204</c:v>
                </c:pt>
                <c:pt idx="51">
                  <c:v>0.8996393224750493</c:v>
                </c:pt>
                <c:pt idx="52">
                  <c:v>0.88824880096045766</c:v>
                </c:pt>
                <c:pt idx="53">
                  <c:v>0.88054366384879457</c:v>
                </c:pt>
                <c:pt idx="54">
                  <c:v>0.86546403455936716</c:v>
                </c:pt>
                <c:pt idx="55">
                  <c:v>0.82951275625421617</c:v>
                </c:pt>
                <c:pt idx="56">
                  <c:v>0.80498462346260191</c:v>
                </c:pt>
                <c:pt idx="57">
                  <c:v>0.78166527523639262</c:v>
                </c:pt>
                <c:pt idx="58">
                  <c:v>0.72927276407775643</c:v>
                </c:pt>
                <c:pt idx="59">
                  <c:v>0.69496868866487171</c:v>
                </c:pt>
                <c:pt idx="60">
                  <c:v>0.65948351725072574</c:v>
                </c:pt>
                <c:pt idx="61">
                  <c:v>0.61412152046080148</c:v>
                </c:pt>
                <c:pt idx="62">
                  <c:v>0.55021675291403627</c:v>
                </c:pt>
                <c:pt idx="63">
                  <c:v>0.49667261203429247</c:v>
                </c:pt>
                <c:pt idx="64">
                  <c:v>0.42754495890358951</c:v>
                </c:pt>
                <c:pt idx="65">
                  <c:v>0.35200963979356459</c:v>
                </c:pt>
                <c:pt idx="66">
                  <c:v>0.27906120405285645</c:v>
                </c:pt>
                <c:pt idx="67">
                  <c:v>0.22127217045880254</c:v>
                </c:pt>
                <c:pt idx="68">
                  <c:v>0.18999897779703304</c:v>
                </c:pt>
                <c:pt idx="69">
                  <c:v>0.15831802691596875</c:v>
                </c:pt>
                <c:pt idx="70">
                  <c:v>0.1464943546117283</c:v>
                </c:pt>
                <c:pt idx="71">
                  <c:v>0.13469425194783577</c:v>
                </c:pt>
                <c:pt idx="72">
                  <c:v>0.11299386246633784</c:v>
                </c:pt>
                <c:pt idx="73">
                  <c:v>9.7853383776805955E-2</c:v>
                </c:pt>
                <c:pt idx="74">
                  <c:v>8.930051101198748E-2</c:v>
                </c:pt>
                <c:pt idx="75">
                  <c:v>7.8518602431083287E-2</c:v>
                </c:pt>
                <c:pt idx="76">
                  <c:v>6.668648235295585E-2</c:v>
                </c:pt>
                <c:pt idx="77">
                  <c:v>6.1507124576230303E-2</c:v>
                </c:pt>
                <c:pt idx="78">
                  <c:v>5.131138286935958E-2</c:v>
                </c:pt>
                <c:pt idx="79">
                  <c:v>3.9998804937725639E-2</c:v>
                </c:pt>
                <c:pt idx="80">
                  <c:v>2.6337271363365462E-2</c:v>
                </c:pt>
                <c:pt idx="81">
                  <c:v>2.4060420644822677E-2</c:v>
                </c:pt>
                <c:pt idx="82">
                  <c:v>1.9853162127492132E-2</c:v>
                </c:pt>
                <c:pt idx="83">
                  <c:v>9.6418035325377422E-3</c:v>
                </c:pt>
                <c:pt idx="84">
                  <c:v>6.0839592056670024E-3</c:v>
                </c:pt>
                <c:pt idx="85">
                  <c:v>5.8326007955506647E-3</c:v>
                </c:pt>
                <c:pt idx="86">
                  <c:v>4.2438649240687538E-3</c:v>
                </c:pt>
                <c:pt idx="87">
                  <c:v>1.2422100114977464E-3</c:v>
                </c:pt>
                <c:pt idx="88">
                  <c:v>9.3930855129683524E-15</c:v>
                </c:pt>
                <c:pt idx="89">
                  <c:v>0</c:v>
                </c:pt>
                <c:pt idx="90">
                  <c:v>0</c:v>
                </c:pt>
              </c:numCache>
            </c:numRef>
          </c:val>
          <c:smooth val="0"/>
          <c:extLst>
            <c:ext xmlns:c16="http://schemas.microsoft.com/office/drawing/2014/chart" uri="{C3380CC4-5D6E-409C-BE32-E72D297353CC}">
              <c16:uniqueId val="{00000000-7E81-0044-A2F5-14A47BE1F077}"/>
            </c:ext>
          </c:extLst>
        </c:ser>
        <c:ser>
          <c:idx val="1"/>
          <c:order val="1"/>
          <c:tx>
            <c:strRef>
              <c:f>'3 years'!$H$4</c:f>
              <c:strCache>
                <c:ptCount val="1"/>
                <c:pt idx="0">
                  <c:v>1981</c:v>
                </c:pt>
              </c:strCache>
            </c:strRef>
          </c:tx>
          <c:spPr>
            <a:ln w="28575" cap="rnd">
              <a:solidFill>
                <a:schemeClr val="accent2"/>
              </a:solidFill>
              <a:round/>
            </a:ln>
            <a:effectLst/>
          </c:spPr>
          <c:marker>
            <c:symbol val="none"/>
          </c:marker>
          <c:cat>
            <c:numRef>
              <c:f>'3 years'!$A$5:$A$95</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'3 years'!$H$5:$H$95</c:f>
              <c:numCache>
                <c:formatCode>0.0000_ </c:formatCode>
                <c:ptCount val="91"/>
                <c:pt idx="0">
                  <c:v>0</c:v>
                </c:pt>
                <c:pt idx="1">
                  <c:v>0</c:v>
                </c:pt>
                <c:pt idx="2">
                  <c:v>0</c:v>
                </c:pt>
                <c:pt idx="3">
                  <c:v>0</c:v>
                </c:pt>
                <c:pt idx="4">
                  <c:v>0</c:v>
                </c:pt>
                <c:pt idx="5">
                  <c:v>0</c:v>
                </c:pt>
                <c:pt idx="6">
                  <c:v>0</c:v>
                </c:pt>
                <c:pt idx="7">
                  <c:v>0</c:v>
                </c:pt>
                <c:pt idx="8">
                  <c:v>0</c:v>
                </c:pt>
                <c:pt idx="9">
                  <c:v>0</c:v>
                </c:pt>
                <c:pt idx="10">
                  <c:v>0</c:v>
                </c:pt>
                <c:pt idx="11">
                  <c:v>0</c:v>
                </c:pt>
                <c:pt idx="12">
                  <c:v>2.6308908831129117E-3</c:v>
                </c:pt>
                <c:pt idx="13">
                  <c:v>1.0418225735290115E-2</c:v>
                </c:pt>
                <c:pt idx="14">
                  <c:v>4.1758482636273395E-2</c:v>
                </c:pt>
                <c:pt idx="15">
                  <c:v>8.074346552223273E-2</c:v>
                </c:pt>
                <c:pt idx="16">
                  <c:v>0.13743759794384092</c:v>
                </c:pt>
                <c:pt idx="17">
                  <c:v>0.21374747357248153</c:v>
                </c:pt>
                <c:pt idx="18">
                  <c:v>0.28798449321004255</c:v>
                </c:pt>
                <c:pt idx="19">
                  <c:v>0.35249989776556689</c:v>
                </c:pt>
                <c:pt idx="20">
                  <c:v>0.42448138996133966</c:v>
                </c:pt>
                <c:pt idx="21">
                  <c:v>0.49419837768779018</c:v>
                </c:pt>
                <c:pt idx="22">
                  <c:v>0.56398781852312363</c:v>
                </c:pt>
                <c:pt idx="23">
                  <c:v>0.63008693493748025</c:v>
                </c:pt>
                <c:pt idx="24">
                  <c:v>0.70446679708609528</c:v>
                </c:pt>
                <c:pt idx="25">
                  <c:v>0.77427374374196423</c:v>
                </c:pt>
                <c:pt idx="26">
                  <c:v>0.81768495207544423</c:v>
                </c:pt>
                <c:pt idx="27">
                  <c:v>0.85920948170727718</c:v>
                </c:pt>
                <c:pt idx="28">
                  <c:v>0.90687218931235747</c:v>
                </c:pt>
                <c:pt idx="29">
                  <c:v>0.94354467761022032</c:v>
                </c:pt>
                <c:pt idx="30">
                  <c:v>0.97392311567758483</c:v>
                </c:pt>
                <c:pt idx="31">
                  <c:v>1.0246781817793942</c:v>
                </c:pt>
                <c:pt idx="32">
                  <c:v>1.0653545982330339</c:v>
                </c:pt>
                <c:pt idx="33">
                  <c:v>1.074590102890417</c:v>
                </c:pt>
                <c:pt idx="34">
                  <c:v>1.0781005930256629</c:v>
                </c:pt>
                <c:pt idx="35">
                  <c:v>1.0903344623517881</c:v>
                </c:pt>
                <c:pt idx="36">
                  <c:v>1.0941654078456498</c:v>
                </c:pt>
                <c:pt idx="37">
                  <c:v>1.0699718593461043</c:v>
                </c:pt>
                <c:pt idx="38">
                  <c:v>1.0645446891653638</c:v>
                </c:pt>
                <c:pt idx="39">
                  <c:v>1.045511725421584</c:v>
                </c:pt>
                <c:pt idx="40">
                  <c:v>1.0082328699535024</c:v>
                </c:pt>
                <c:pt idx="41">
                  <c:v>0.97227690538322487</c:v>
                </c:pt>
                <c:pt idx="42">
                  <c:v>0.94832336440209819</c:v>
                </c:pt>
                <c:pt idx="43">
                  <c:v>0.9244279200540132</c:v>
                </c:pt>
                <c:pt idx="44">
                  <c:v>0.91328868760821214</c:v>
                </c:pt>
                <c:pt idx="45">
                  <c:v>0.90672446581311805</c:v>
                </c:pt>
                <c:pt idx="46">
                  <c:v>0.9012630670580265</c:v>
                </c:pt>
                <c:pt idx="47">
                  <c:v>0.90248493722123613</c:v>
                </c:pt>
                <c:pt idx="48">
                  <c:v>0.91442886678237245</c:v>
                </c:pt>
                <c:pt idx="49">
                  <c:v>0.92806746199967149</c:v>
                </c:pt>
                <c:pt idx="50">
                  <c:v>0.95566973658873133</c:v>
                </c:pt>
                <c:pt idx="51">
                  <c:v>0.96359005707395551</c:v>
                </c:pt>
                <c:pt idx="52">
                  <c:v>0.9731296083941664</c:v>
                </c:pt>
                <c:pt idx="53">
                  <c:v>0.96805556574800855</c:v>
                </c:pt>
                <c:pt idx="54">
                  <c:v>0.94992185997296663</c:v>
                </c:pt>
                <c:pt idx="55">
                  <c:v>0.91110465460350332</c:v>
                </c:pt>
                <c:pt idx="56">
                  <c:v>0.86984887576673797</c:v>
                </c:pt>
                <c:pt idx="57">
                  <c:v>0.83579069922266258</c:v>
                </c:pt>
                <c:pt idx="58">
                  <c:v>0.77396631257275805</c:v>
                </c:pt>
                <c:pt idx="59">
                  <c:v>0.73130862871540192</c:v>
                </c:pt>
                <c:pt idx="60">
                  <c:v>0.69121981602941163</c:v>
                </c:pt>
                <c:pt idx="61">
                  <c:v>0.63844653511172267</c:v>
                </c:pt>
                <c:pt idx="62">
                  <c:v>0.57083385939501041</c:v>
                </c:pt>
                <c:pt idx="63">
                  <c:v>0.52406818962823565</c:v>
                </c:pt>
                <c:pt idx="64">
                  <c:v>0.44688339747658545</c:v>
                </c:pt>
                <c:pt idx="65">
                  <c:v>0.3778920603999652</c:v>
                </c:pt>
                <c:pt idx="66">
                  <c:v>0.31194077817015087</c:v>
                </c:pt>
                <c:pt idx="67">
                  <c:v>0.25349084247531606</c:v>
                </c:pt>
                <c:pt idx="68">
                  <c:v>0.19319696101750822</c:v>
                </c:pt>
                <c:pt idx="69">
                  <c:v>0.15555081868321563</c:v>
                </c:pt>
                <c:pt idx="70">
                  <c:v>0.12626320536395824</c:v>
                </c:pt>
                <c:pt idx="71">
                  <c:v>0.11671663328590574</c:v>
                </c:pt>
                <c:pt idx="72">
                  <c:v>8.6586759760793108E-2</c:v>
                </c:pt>
                <c:pt idx="73">
                  <c:v>8.5936496596519571E-2</c:v>
                </c:pt>
                <c:pt idx="74">
                  <c:v>8.3001950840272717E-2</c:v>
                </c:pt>
                <c:pt idx="75">
                  <c:v>7.464593937339449E-2</c:v>
                </c:pt>
                <c:pt idx="76">
                  <c:v>5.4712854774170004E-2</c:v>
                </c:pt>
                <c:pt idx="77">
                  <c:v>5.1746900309193468E-2</c:v>
                </c:pt>
                <c:pt idx="78">
                  <c:v>4.9391652498678933E-2</c:v>
                </c:pt>
                <c:pt idx="79">
                  <c:v>3.7985826568859071E-2</c:v>
                </c:pt>
                <c:pt idx="80">
                  <c:v>2.6207948179242754E-2</c:v>
                </c:pt>
                <c:pt idx="81">
                  <c:v>2.554074884525671E-2</c:v>
                </c:pt>
                <c:pt idx="82">
                  <c:v>2.1489930286332198E-2</c:v>
                </c:pt>
                <c:pt idx="83">
                  <c:v>6.3500453203289989E-3</c:v>
                </c:pt>
                <c:pt idx="84">
                  <c:v>3.8684593831012494E-3</c:v>
                </c:pt>
                <c:pt idx="85">
                  <c:v>3.5564676125393294E-3</c:v>
                </c:pt>
                <c:pt idx="86">
                  <c:v>1.5941507390334164E-3</c:v>
                </c:pt>
                <c:pt idx="87">
                  <c:v>4.6661947147449571E-4</c:v>
                </c:pt>
                <c:pt idx="88">
                  <c:v>5.1690756587865015E-15</c:v>
                </c:pt>
                <c:pt idx="89">
                  <c:v>6.9772628480732352E-15</c:v>
                </c:pt>
                <c:pt idx="90">
                  <c:v>1.4186142007856503E-14</c:v>
                </c:pt>
              </c:numCache>
            </c:numRef>
          </c:val>
          <c:smooth val="0"/>
          <c:extLst>
            <c:ext xmlns:c16="http://schemas.microsoft.com/office/drawing/2014/chart" uri="{C3380CC4-5D6E-409C-BE32-E72D297353CC}">
              <c16:uniqueId val="{00000001-7E81-0044-A2F5-14A47BE1F077}"/>
            </c:ext>
          </c:extLst>
        </c:ser>
        <c:ser>
          <c:idx val="2"/>
          <c:order val="2"/>
          <c:tx>
            <c:strRef>
              <c:f>'3 years'!$I$4</c:f>
              <c:strCache>
                <c:ptCount val="1"/>
                <c:pt idx="0">
                  <c:v>2016</c:v>
                </c:pt>
              </c:strCache>
            </c:strRef>
          </c:tx>
          <c:spPr>
            <a:ln w="44450" cap="rnd">
              <a:solidFill>
                <a:schemeClr val="accent3"/>
              </a:solidFill>
              <a:round/>
            </a:ln>
            <a:effectLst/>
          </c:spPr>
          <c:marker>
            <c:symbol val="none"/>
          </c:marker>
          <c:cat>
            <c:numRef>
              <c:f>'3 years'!$A$5:$A$95</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'3 years'!$I$5:$I$95</c:f>
              <c:numCache>
                <c:formatCode>0.0000_ </c:formatCode>
                <c:ptCount val="9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6.5311288405361552E-3</c:v>
                </c:pt>
                <c:pt idx="17">
                  <c:v>2.4385000441141565E-2</c:v>
                </c:pt>
                <c:pt idx="18">
                  <c:v>5.2269182978995091E-2</c:v>
                </c:pt>
                <c:pt idx="19">
                  <c:v>7.9487770122575518E-2</c:v>
                </c:pt>
                <c:pt idx="20">
                  <c:v>0.12223711877011105</c:v>
                </c:pt>
                <c:pt idx="21">
                  <c:v>0.2003978580880075</c:v>
                </c:pt>
                <c:pt idx="22">
                  <c:v>0.29629828887612425</c:v>
                </c:pt>
                <c:pt idx="23">
                  <c:v>0.40559122971151418</c:v>
                </c:pt>
                <c:pt idx="24">
                  <c:v>0.53132114672269448</c:v>
                </c:pt>
                <c:pt idx="25">
                  <c:v>0.64851795946414914</c:v>
                </c:pt>
                <c:pt idx="26">
                  <c:v>0.73059394742540729</c:v>
                </c:pt>
                <c:pt idx="27">
                  <c:v>0.79847274509548105</c:v>
                </c:pt>
                <c:pt idx="28">
                  <c:v>0.83617242270174996</c:v>
                </c:pt>
                <c:pt idx="29">
                  <c:v>0.86004212429059845</c:v>
                </c:pt>
                <c:pt idx="30">
                  <c:v>0.87968403719648802</c:v>
                </c:pt>
                <c:pt idx="31">
                  <c:v>0.90243484879689562</c:v>
                </c:pt>
                <c:pt idx="32">
                  <c:v>0.91808679331823839</c:v>
                </c:pt>
                <c:pt idx="33">
                  <c:v>0.93580050244471547</c:v>
                </c:pt>
                <c:pt idx="34">
                  <c:v>0.95961606162061674</c:v>
                </c:pt>
                <c:pt idx="35">
                  <c:v>0.97833085910619166</c:v>
                </c:pt>
                <c:pt idx="36">
                  <c:v>0.9857922270200532</c:v>
                </c:pt>
                <c:pt idx="37">
                  <c:v>0.99821204080456105</c:v>
                </c:pt>
                <c:pt idx="38">
                  <c:v>1.0062722021821033</c:v>
                </c:pt>
                <c:pt idx="39">
                  <c:v>1.0103827309892117</c:v>
                </c:pt>
                <c:pt idx="40">
                  <c:v>1.0212579628209368</c:v>
                </c:pt>
                <c:pt idx="41">
                  <c:v>1.0478746819313844</c:v>
                </c:pt>
                <c:pt idx="42">
                  <c:v>1.0536308914075758</c:v>
                </c:pt>
                <c:pt idx="43">
                  <c:v>1.0727770177144842</c:v>
                </c:pt>
                <c:pt idx="44">
                  <c:v>1.0798258539043839</c:v>
                </c:pt>
                <c:pt idx="45">
                  <c:v>1.0734653234220508</c:v>
                </c:pt>
                <c:pt idx="46">
                  <c:v>1.049999403113802</c:v>
                </c:pt>
                <c:pt idx="47">
                  <c:v>1.0271666385543587</c:v>
                </c:pt>
                <c:pt idx="48">
                  <c:v>1.0034578884692731</c:v>
                </c:pt>
                <c:pt idx="49">
                  <c:v>0.98217293127097338</c:v>
                </c:pt>
                <c:pt idx="50">
                  <c:v>0.95788106113640792</c:v>
                </c:pt>
                <c:pt idx="51">
                  <c:v>0.92847143401446008</c:v>
                </c:pt>
                <c:pt idx="52">
                  <c:v>0.89607718959329308</c:v>
                </c:pt>
                <c:pt idx="53">
                  <c:v>0.84773659630764542</c:v>
                </c:pt>
                <c:pt idx="54">
                  <c:v>0.7902304677302302</c:v>
                </c:pt>
                <c:pt idx="55">
                  <c:v>0.74814587012473954</c:v>
                </c:pt>
                <c:pt idx="56">
                  <c:v>0.69954814005046029</c:v>
                </c:pt>
                <c:pt idx="57">
                  <c:v>0.64780939268896842</c:v>
                </c:pt>
                <c:pt idx="58">
                  <c:v>0.61171683144741884</c:v>
                </c:pt>
                <c:pt idx="59">
                  <c:v>0.57415789593051791</c:v>
                </c:pt>
                <c:pt idx="60">
                  <c:v>0.52615504026550575</c:v>
                </c:pt>
                <c:pt idx="61">
                  <c:v>0.49035997525365488</c:v>
                </c:pt>
                <c:pt idx="62">
                  <c:v>0.45010976259050278</c:v>
                </c:pt>
                <c:pt idx="63">
                  <c:v>0.39438578898490612</c:v>
                </c:pt>
                <c:pt idx="64">
                  <c:v>0.33305942673590699</c:v>
                </c:pt>
                <c:pt idx="65">
                  <c:v>0.27600669941685091</c:v>
                </c:pt>
                <c:pt idx="66">
                  <c:v>0.22419570936211025</c:v>
                </c:pt>
                <c:pt idx="67">
                  <c:v>0.19240903671817697</c:v>
                </c:pt>
                <c:pt idx="68">
                  <c:v>0.16630382795941001</c:v>
                </c:pt>
                <c:pt idx="69">
                  <c:v>0.15882641828785324</c:v>
                </c:pt>
                <c:pt idx="70">
                  <c:v>0.15036384655564433</c:v>
                </c:pt>
                <c:pt idx="71">
                  <c:v>0.13341303808691926</c:v>
                </c:pt>
                <c:pt idx="72">
                  <c:v>0.11903842797028137</c:v>
                </c:pt>
                <c:pt idx="73">
                  <c:v>0.11050488546596497</c:v>
                </c:pt>
                <c:pt idx="74">
                  <c:v>9.9068561481852266E-2</c:v>
                </c:pt>
                <c:pt idx="75">
                  <c:v>8.9296892358252736E-2</c:v>
                </c:pt>
                <c:pt idx="76">
                  <c:v>8.8467761855997751E-2</c:v>
                </c:pt>
                <c:pt idx="77">
                  <c:v>7.9332841513464591E-2</c:v>
                </c:pt>
                <c:pt idx="78">
                  <c:v>7.497651337116619E-2</c:v>
                </c:pt>
                <c:pt idx="79">
                  <c:v>7.1145377849160599E-2</c:v>
                </c:pt>
                <c:pt idx="80">
                  <c:v>6.9532568021193022E-2</c:v>
                </c:pt>
                <c:pt idx="81">
                  <c:v>7.0180314270439331E-2</c:v>
                </c:pt>
                <c:pt idx="82">
                  <c:v>7.7241966946525617E-2</c:v>
                </c:pt>
                <c:pt idx="83">
                  <c:v>8.1761360105621322E-2</c:v>
                </c:pt>
                <c:pt idx="84">
                  <c:v>9.1454628627753595E-2</c:v>
                </c:pt>
                <c:pt idx="85">
                  <c:v>0.10563646074779458</c:v>
                </c:pt>
                <c:pt idx="86">
                  <c:v>0.11644207175670755</c:v>
                </c:pt>
                <c:pt idx="87">
                  <c:v>0.12782280554129616</c:v>
                </c:pt>
                <c:pt idx="88">
                  <c:v>0.13311116378482646</c:v>
                </c:pt>
                <c:pt idx="89">
                  <c:v>0.13774898751211345</c:v>
                </c:pt>
                <c:pt idx="90">
                  <c:v>0.14238681123940075</c:v>
                </c:pt>
              </c:numCache>
            </c:numRef>
          </c:val>
          <c:smooth val="0"/>
          <c:extLst>
            <c:ext xmlns:c16="http://schemas.microsoft.com/office/drawing/2014/chart" uri="{C3380CC4-5D6E-409C-BE32-E72D297353CC}">
              <c16:uniqueId val="{00000002-7E81-0044-A2F5-14A47BE1F077}"/>
            </c:ext>
          </c:extLst>
        </c:ser>
        <c:dLbls>
          <c:showLegendKey val="0"/>
          <c:showVal val="0"/>
          <c:showCatName val="0"/>
          <c:showSerName val="0"/>
          <c:showPercent val="0"/>
          <c:showBubbleSize val="0"/>
        </c:dLbls>
        <c:smooth val="0"/>
        <c:axId val="1843572720"/>
        <c:axId val="1547008512"/>
      </c:lineChart>
      <c:catAx>
        <c:axId val="1843572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crossAx val="1547008512"/>
        <c:crosses val="autoZero"/>
        <c:auto val="1"/>
        <c:lblAlgn val="ctr"/>
        <c:lblOffset val="100"/>
        <c:tickLblSkip val="10"/>
        <c:noMultiLvlLbl val="0"/>
      </c:catAx>
      <c:valAx>
        <c:axId val="1547008512"/>
        <c:scaling>
          <c:orientation val="minMax"/>
        </c:scaling>
        <c:delete val="0"/>
        <c:axPos val="l"/>
        <c:majorGridlines>
          <c:spPr>
            <a:ln w="9525" cap="flat" cmpd="sng" algn="ctr">
              <a:solidFill>
                <a:schemeClr val="tx1">
                  <a:lumMod val="15000"/>
                  <a:lumOff val="85000"/>
                </a:schemeClr>
              </a:solidFill>
              <a:round/>
            </a:ln>
            <a:effectLst/>
          </c:spPr>
        </c:majorGridlines>
        <c:numFmt formatCode="0.0_ "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crossAx val="1843572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zh-TW"/>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tLang="zh-TW" dirty="0"/>
              <a:t>real YL per capita:</a:t>
            </a:r>
          </a:p>
          <a:p>
            <a:pPr>
              <a:defRPr/>
            </a:pPr>
            <a:r>
              <a:rPr lang="en-US" altLang="zh-TW" dirty="0"/>
              <a:t>2016 value</a:t>
            </a:r>
            <a:endParaRPr lang="zh-TW" dirty="0"/>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title>
    <c:autoTitleDeleted val="0"/>
    <c:plotArea>
      <c:layout/>
      <c:lineChart>
        <c:grouping val="standard"/>
        <c:varyColors val="0"/>
        <c:ser>
          <c:idx val="0"/>
          <c:order val="0"/>
          <c:tx>
            <c:strRef>
              <c:f>'3 years'!$G$4</c:f>
              <c:strCache>
                <c:ptCount val="1"/>
                <c:pt idx="0">
                  <c:v>1951</c:v>
                </c:pt>
              </c:strCache>
            </c:strRef>
          </c:tx>
          <c:spPr>
            <a:ln w="28575" cap="rnd">
              <a:solidFill>
                <a:schemeClr val="accent1"/>
              </a:solidFill>
              <a:round/>
            </a:ln>
            <a:effectLst/>
          </c:spPr>
          <c:marker>
            <c:symbol val="none"/>
          </c:marker>
          <c:cat>
            <c:numRef>
              <c:f>'3 years'!$A$5:$A$95</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'3 years'!$E$5:$E$95</c:f>
              <c:numCache>
                <c:formatCode>#,##0_ </c:formatCode>
                <c:ptCount val="91"/>
                <c:pt idx="0">
                  <c:v>0</c:v>
                </c:pt>
                <c:pt idx="1">
                  <c:v>0</c:v>
                </c:pt>
                <c:pt idx="2">
                  <c:v>0</c:v>
                </c:pt>
                <c:pt idx="3">
                  <c:v>0</c:v>
                </c:pt>
                <c:pt idx="4">
                  <c:v>0</c:v>
                </c:pt>
                <c:pt idx="5">
                  <c:v>0</c:v>
                </c:pt>
                <c:pt idx="6">
                  <c:v>0</c:v>
                </c:pt>
                <c:pt idx="7">
                  <c:v>0</c:v>
                </c:pt>
                <c:pt idx="8">
                  <c:v>0</c:v>
                </c:pt>
                <c:pt idx="9">
                  <c:v>0</c:v>
                </c:pt>
                <c:pt idx="10">
                  <c:v>0</c:v>
                </c:pt>
                <c:pt idx="11">
                  <c:v>0</c:v>
                </c:pt>
                <c:pt idx="12">
                  <c:v>52.465998900235434</c:v>
                </c:pt>
                <c:pt idx="13">
                  <c:v>207.76331830356526</c:v>
                </c:pt>
                <c:pt idx="14">
                  <c:v>846.64320682328196</c:v>
                </c:pt>
                <c:pt idx="15">
                  <c:v>1762.1889949392212</c:v>
                </c:pt>
                <c:pt idx="16">
                  <c:v>3065.0064245596673</c:v>
                </c:pt>
                <c:pt idx="17">
                  <c:v>4742.4967432029216</c:v>
                </c:pt>
                <c:pt idx="18">
                  <c:v>6380.5226363486472</c:v>
                </c:pt>
                <c:pt idx="19">
                  <c:v>7843.8532179578569</c:v>
                </c:pt>
                <c:pt idx="20">
                  <c:v>9502.2876512944658</c:v>
                </c:pt>
                <c:pt idx="21">
                  <c:v>11165.678523862973</c:v>
                </c:pt>
                <c:pt idx="22">
                  <c:v>12911.699411002661</c:v>
                </c:pt>
                <c:pt idx="23">
                  <c:v>14684.911474544369</c:v>
                </c:pt>
                <c:pt idx="24">
                  <c:v>16621.817980526452</c:v>
                </c:pt>
                <c:pt idx="25">
                  <c:v>18772.553102500453</c:v>
                </c:pt>
                <c:pt idx="26">
                  <c:v>20424.43553946212</c:v>
                </c:pt>
                <c:pt idx="27">
                  <c:v>21996.202510592688</c:v>
                </c:pt>
                <c:pt idx="28">
                  <c:v>23587.775591450474</c:v>
                </c:pt>
                <c:pt idx="29">
                  <c:v>25048.324786264657</c:v>
                </c:pt>
                <c:pt idx="30">
                  <c:v>25946.639000646734</c:v>
                </c:pt>
                <c:pt idx="31">
                  <c:v>27216.191035685602</c:v>
                </c:pt>
                <c:pt idx="32">
                  <c:v>28366.716829009987</c:v>
                </c:pt>
                <c:pt idx="33">
                  <c:v>28693.61931158711</c:v>
                </c:pt>
                <c:pt idx="34">
                  <c:v>28766.445521286842</c:v>
                </c:pt>
                <c:pt idx="35">
                  <c:v>29153.313637453972</c:v>
                </c:pt>
                <c:pt idx="36">
                  <c:v>29534.639786982319</c:v>
                </c:pt>
                <c:pt idx="37">
                  <c:v>29082.873072917631</c:v>
                </c:pt>
                <c:pt idx="38">
                  <c:v>29219.694938406748</c:v>
                </c:pt>
                <c:pt idx="39">
                  <c:v>29362.699945659897</c:v>
                </c:pt>
                <c:pt idx="40">
                  <c:v>28848.872031214189</c:v>
                </c:pt>
                <c:pt idx="41">
                  <c:v>27977.125700880406</c:v>
                </c:pt>
                <c:pt idx="42">
                  <c:v>27398.579126036402</c:v>
                </c:pt>
                <c:pt idx="43">
                  <c:v>26926.715189306407</c:v>
                </c:pt>
                <c:pt idx="44">
                  <c:v>26448.336766623725</c:v>
                </c:pt>
                <c:pt idx="45">
                  <c:v>26212.98650282139</c:v>
                </c:pt>
                <c:pt idx="46">
                  <c:v>26023.145636307509</c:v>
                </c:pt>
                <c:pt idx="47">
                  <c:v>26058.096452805148</c:v>
                </c:pt>
                <c:pt idx="48">
                  <c:v>25823.278217017196</c:v>
                </c:pt>
                <c:pt idx="49">
                  <c:v>25480.302713226782</c:v>
                </c:pt>
                <c:pt idx="50">
                  <c:v>25472.899824246848</c:v>
                </c:pt>
                <c:pt idx="51">
                  <c:v>24994.231234787501</c:v>
                </c:pt>
                <c:pt idx="52">
                  <c:v>24677.774048548374</c:v>
                </c:pt>
                <c:pt idx="53">
                  <c:v>24463.706061685796</c:v>
                </c:pt>
                <c:pt idx="54">
                  <c:v>24044.756231482843</c:v>
                </c:pt>
                <c:pt idx="55">
                  <c:v>23045.939771712026</c:v>
                </c:pt>
                <c:pt idx="56">
                  <c:v>22364.486874494782</c:v>
                </c:pt>
                <c:pt idx="57">
                  <c:v>21716.617036828175</c:v>
                </c:pt>
                <c:pt idx="58">
                  <c:v>20261.021993175051</c:v>
                </c:pt>
                <c:pt idx="59">
                  <c:v>19307.968950977676</c:v>
                </c:pt>
                <c:pt idx="60">
                  <c:v>18322.102106817099</c:v>
                </c:pt>
                <c:pt idx="61">
                  <c:v>17061.832342352129</c:v>
                </c:pt>
                <c:pt idx="62">
                  <c:v>15286.398013097929</c:v>
                </c:pt>
                <c:pt idx="63">
                  <c:v>13798.807814467555</c:v>
                </c:pt>
                <c:pt idx="64">
                  <c:v>11878.268656270753</c:v>
                </c:pt>
                <c:pt idx="65">
                  <c:v>9779.7085054812269</c:v>
                </c:pt>
                <c:pt idx="66">
                  <c:v>7753.0184469551741</c:v>
                </c:pt>
                <c:pt idx="67">
                  <c:v>6147.4945081938768</c:v>
                </c:pt>
                <c:pt idx="68">
                  <c:v>5278.6469719524794</c:v>
                </c:pt>
                <c:pt idx="69">
                  <c:v>4398.4708921866613</c:v>
                </c:pt>
                <c:pt idx="70">
                  <c:v>4069.9796932876334</c:v>
                </c:pt>
                <c:pt idx="71">
                  <c:v>3742.1433179676319</c:v>
                </c:pt>
                <c:pt idx="72">
                  <c:v>3139.2522047898265</c:v>
                </c:pt>
                <c:pt idx="73">
                  <c:v>2718.6118260095536</c:v>
                </c:pt>
                <c:pt idx="74">
                  <c:v>2480.991621706492</c:v>
                </c:pt>
                <c:pt idx="75">
                  <c:v>2181.4432254869248</c:v>
                </c:pt>
                <c:pt idx="76">
                  <c:v>1852.7173262933725</c:v>
                </c:pt>
                <c:pt idx="77">
                  <c:v>1708.8218087397101</c:v>
                </c:pt>
                <c:pt idx="78">
                  <c:v>1425.5585948434975</c:v>
                </c:pt>
                <c:pt idx="79">
                  <c:v>1111.2668763502181</c:v>
                </c:pt>
                <c:pt idx="80">
                  <c:v>731.71529312243922</c:v>
                </c:pt>
                <c:pt idx="81">
                  <c:v>668.45868358497796</c:v>
                </c:pt>
                <c:pt idx="82">
                  <c:v>551.5705156051871</c:v>
                </c:pt>
                <c:pt idx="83">
                  <c:v>267.87342548527045</c:v>
                </c:pt>
                <c:pt idx="84">
                  <c:v>169.02760852104984</c:v>
                </c:pt>
                <c:pt idx="85">
                  <c:v>162.04424300077429</c:v>
                </c:pt>
                <c:pt idx="86">
                  <c:v>117.90518554653345</c:v>
                </c:pt>
                <c:pt idx="87">
                  <c:v>34.511702072030985</c:v>
                </c:pt>
                <c:pt idx="88">
                  <c:v>2.6096341662052546E-10</c:v>
                </c:pt>
                <c:pt idx="89">
                  <c:v>0</c:v>
                </c:pt>
                <c:pt idx="90">
                  <c:v>0</c:v>
                </c:pt>
              </c:numCache>
            </c:numRef>
          </c:val>
          <c:smooth val="0"/>
          <c:extLst>
            <c:ext xmlns:c16="http://schemas.microsoft.com/office/drawing/2014/chart" uri="{C3380CC4-5D6E-409C-BE32-E72D297353CC}">
              <c16:uniqueId val="{00000000-A596-874A-BE8D-D83F8FFBD3AD}"/>
            </c:ext>
          </c:extLst>
        </c:ser>
        <c:ser>
          <c:idx val="1"/>
          <c:order val="1"/>
          <c:tx>
            <c:strRef>
              <c:f>'3 years'!$H$4</c:f>
              <c:strCache>
                <c:ptCount val="1"/>
                <c:pt idx="0">
                  <c:v>1981</c:v>
                </c:pt>
              </c:strCache>
            </c:strRef>
          </c:tx>
          <c:spPr>
            <a:ln w="28575" cap="rnd">
              <a:solidFill>
                <a:schemeClr val="accent2"/>
              </a:solidFill>
              <a:round/>
            </a:ln>
            <a:effectLst/>
          </c:spPr>
          <c:marker>
            <c:symbol val="none"/>
          </c:marker>
          <c:cat>
            <c:numRef>
              <c:f>'3 years'!$A$5:$A$95</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'3 years'!$F$5:$F$95</c:f>
              <c:numCache>
                <c:formatCode>#,##0_ </c:formatCode>
                <c:ptCount val="91"/>
                <c:pt idx="0">
                  <c:v>0</c:v>
                </c:pt>
                <c:pt idx="1">
                  <c:v>0</c:v>
                </c:pt>
                <c:pt idx="2">
                  <c:v>0</c:v>
                </c:pt>
                <c:pt idx="3">
                  <c:v>0</c:v>
                </c:pt>
                <c:pt idx="4">
                  <c:v>0</c:v>
                </c:pt>
                <c:pt idx="5">
                  <c:v>0</c:v>
                </c:pt>
                <c:pt idx="6">
                  <c:v>0</c:v>
                </c:pt>
                <c:pt idx="7">
                  <c:v>0</c:v>
                </c:pt>
                <c:pt idx="8">
                  <c:v>0</c:v>
                </c:pt>
                <c:pt idx="9">
                  <c:v>0</c:v>
                </c:pt>
                <c:pt idx="10">
                  <c:v>0</c:v>
                </c:pt>
                <c:pt idx="11">
                  <c:v>0</c:v>
                </c:pt>
                <c:pt idx="12">
                  <c:v>453.8816777750734</c:v>
                </c:pt>
                <c:pt idx="13">
                  <c:v>1797.3538190143111</c:v>
                </c:pt>
                <c:pt idx="14">
                  <c:v>7204.1794975043058</c:v>
                </c:pt>
                <c:pt idx="15">
                  <c:v>13929.87441472385</c:v>
                </c:pt>
                <c:pt idx="16">
                  <c:v>23710.754385342279</c:v>
                </c:pt>
                <c:pt idx="17">
                  <c:v>36875.745226829829</c:v>
                </c:pt>
                <c:pt idx="18">
                  <c:v>49683.126651273029</c:v>
                </c:pt>
                <c:pt idx="19">
                  <c:v>60813.333627911925</c:v>
                </c:pt>
                <c:pt idx="20">
                  <c:v>73231.591130067914</c:v>
                </c:pt>
                <c:pt idx="21">
                  <c:v>85259.175991840952</c:v>
                </c:pt>
                <c:pt idx="22">
                  <c:v>97299.260474495604</c:v>
                </c:pt>
                <c:pt idx="23">
                  <c:v>108702.68965134546</c:v>
                </c:pt>
                <c:pt idx="24">
                  <c:v>121534.71428656983</c:v>
                </c:pt>
                <c:pt idx="25">
                  <c:v>133577.81887592922</c:v>
                </c:pt>
                <c:pt idx="26">
                  <c:v>141067.12685107774</c:v>
                </c:pt>
                <c:pt idx="27">
                  <c:v>148230.94474223134</c:v>
                </c:pt>
                <c:pt idx="28">
                  <c:v>156453.72199002802</c:v>
                </c:pt>
                <c:pt idx="29">
                  <c:v>162780.46500459433</c:v>
                </c:pt>
                <c:pt idx="30">
                  <c:v>168021.35755802743</c:v>
                </c:pt>
                <c:pt idx="31">
                  <c:v>176777.62894341323</c:v>
                </c:pt>
                <c:pt idx="32">
                  <c:v>183795.13022572061</c:v>
                </c:pt>
                <c:pt idx="33">
                  <c:v>185388.44083236679</c:v>
                </c:pt>
                <c:pt idx="34">
                  <c:v>185994.07110104329</c:v>
                </c:pt>
                <c:pt idx="35">
                  <c:v>188104.66001640438</c:v>
                </c:pt>
                <c:pt idx="36">
                  <c:v>188765.57529015435</c:v>
                </c:pt>
                <c:pt idx="37">
                  <c:v>184591.70078445328</c:v>
                </c:pt>
                <c:pt idx="38">
                  <c:v>183655.404595578</c:v>
                </c:pt>
                <c:pt idx="39">
                  <c:v>180371.83492246503</c:v>
                </c:pt>
                <c:pt idx="40">
                  <c:v>173940.48135550634</c:v>
                </c:pt>
                <c:pt idx="41">
                  <c:v>167737.35311862986</c:v>
                </c:pt>
                <c:pt idx="42">
                  <c:v>163604.88474491163</c:v>
                </c:pt>
                <c:pt idx="43">
                  <c:v>159482.43921077493</c:v>
                </c:pt>
                <c:pt idx="44">
                  <c:v>157560.69720920455</c:v>
                </c:pt>
                <c:pt idx="45">
                  <c:v>156428.23671045524</c:v>
                </c:pt>
                <c:pt idx="46">
                  <c:v>155486.03540295491</c:v>
                </c:pt>
                <c:pt idx="47">
                  <c:v>155696.83262121308</c:v>
                </c:pt>
                <c:pt idx="48">
                  <c:v>157757.40108615125</c:v>
                </c:pt>
                <c:pt idx="49">
                  <c:v>160110.33351655229</c:v>
                </c:pt>
                <c:pt idx="50">
                  <c:v>164872.28194296031</c:v>
                </c:pt>
                <c:pt idx="51">
                  <c:v>166238.69678495341</c:v>
                </c:pt>
                <c:pt idx="52">
                  <c:v>167884.4615660893</c:v>
                </c:pt>
                <c:pt idx="53">
                  <c:v>167009.08699083692</c:v>
                </c:pt>
                <c:pt idx="54">
                  <c:v>163880.6574332731</c:v>
                </c:pt>
                <c:pt idx="55">
                  <c:v>157183.90751759999</c:v>
                </c:pt>
                <c:pt idx="56">
                  <c:v>150066.45455269693</c:v>
                </c:pt>
                <c:pt idx="57">
                  <c:v>144190.73298210333</c:v>
                </c:pt>
                <c:pt idx="58">
                  <c:v>133524.78080590689</c:v>
                </c:pt>
                <c:pt idx="59">
                  <c:v>126165.47098296712</c:v>
                </c:pt>
                <c:pt idx="60">
                  <c:v>119249.34318811208</c:v>
                </c:pt>
                <c:pt idx="61">
                  <c:v>110144.8890891741</c:v>
                </c:pt>
                <c:pt idx="62">
                  <c:v>98480.340441359178</c:v>
                </c:pt>
                <c:pt idx="63">
                  <c:v>90412.320291886586</c:v>
                </c:pt>
                <c:pt idx="64">
                  <c:v>77096.388724606993</c:v>
                </c:pt>
                <c:pt idx="65">
                  <c:v>65193.993218476797</c:v>
                </c:pt>
                <c:pt idx="66">
                  <c:v>53816.068416644252</c:v>
                </c:pt>
                <c:pt idx="67">
                  <c:v>43732.277009975638</c:v>
                </c:pt>
                <c:pt idx="68">
                  <c:v>33330.367812106895</c:v>
                </c:pt>
                <c:pt idx="69">
                  <c:v>26835.649861573558</c:v>
                </c:pt>
                <c:pt idx="70">
                  <c:v>21782.946552326648</c:v>
                </c:pt>
                <c:pt idx="71">
                  <c:v>20135.970549026868</c:v>
                </c:pt>
                <c:pt idx="72">
                  <c:v>14937.960386572719</c:v>
                </c:pt>
                <c:pt idx="73">
                  <c:v>14825.776890902009</c:v>
                </c:pt>
                <c:pt idx="74">
                  <c:v>14319.50863025219</c:v>
                </c:pt>
                <c:pt idx="75">
                  <c:v>12877.928316739937</c:v>
                </c:pt>
                <c:pt idx="76">
                  <c:v>9439.0696627376747</c:v>
                </c:pt>
                <c:pt idx="77">
                  <c:v>8927.3827670899227</c:v>
                </c:pt>
                <c:pt idx="78">
                  <c:v>8521.0550722873377</c:v>
                </c:pt>
                <c:pt idx="79">
                  <c:v>6553.3203240823159</c:v>
                </c:pt>
                <c:pt idx="80">
                  <c:v>4521.3990314042085</c:v>
                </c:pt>
                <c:pt idx="81">
                  <c:v>4406.2937052716079</c:v>
                </c:pt>
                <c:pt idx="82">
                  <c:v>3707.445898360053</c:v>
                </c:pt>
                <c:pt idx="83">
                  <c:v>1095.5107421743205</c:v>
                </c:pt>
                <c:pt idx="84">
                  <c:v>667.38717537733953</c:v>
                </c:pt>
                <c:pt idx="85">
                  <c:v>613.56230974585117</c:v>
                </c:pt>
                <c:pt idx="86">
                  <c:v>275.02311734142978</c:v>
                </c:pt>
                <c:pt idx="87">
                  <c:v>80.501259081018517</c:v>
                </c:pt>
                <c:pt idx="88">
                  <c:v>8.9176968441211432E-10</c:v>
                </c:pt>
                <c:pt idx="89">
                  <c:v>1.2037184012793787E-9</c:v>
                </c:pt>
                <c:pt idx="90">
                  <c:v>2.4473952823398108E-9</c:v>
                </c:pt>
              </c:numCache>
            </c:numRef>
          </c:val>
          <c:smooth val="0"/>
          <c:extLst>
            <c:ext xmlns:c16="http://schemas.microsoft.com/office/drawing/2014/chart" uri="{C3380CC4-5D6E-409C-BE32-E72D297353CC}">
              <c16:uniqueId val="{00000001-A596-874A-BE8D-D83F8FFBD3AD}"/>
            </c:ext>
          </c:extLst>
        </c:ser>
        <c:ser>
          <c:idx val="2"/>
          <c:order val="2"/>
          <c:tx>
            <c:strRef>
              <c:f>'3 years'!$I$4</c:f>
              <c:strCache>
                <c:ptCount val="1"/>
                <c:pt idx="0">
                  <c:v>2016</c:v>
                </c:pt>
              </c:strCache>
            </c:strRef>
          </c:tx>
          <c:spPr>
            <a:ln w="28575" cap="rnd">
              <a:solidFill>
                <a:schemeClr val="accent3"/>
              </a:solidFill>
              <a:round/>
            </a:ln>
            <a:effectLst/>
          </c:spPr>
          <c:marker>
            <c:symbol val="none"/>
          </c:marker>
          <c:cat>
            <c:numRef>
              <c:f>'3 years'!$A$5:$A$95</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'3 years'!$D$5:$D$95</c:f>
              <c:numCache>
                <c:formatCode>#,##0_ </c:formatCode>
                <c:ptCount val="9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4321.9838462070156</c:v>
                </c:pt>
                <c:pt idx="17">
                  <c:v>16136.808899288681</c:v>
                </c:pt>
                <c:pt idx="18">
                  <c:v>34589.206553014548</c:v>
                </c:pt>
                <c:pt idx="19">
                  <c:v>52601.14550313873</c:v>
                </c:pt>
                <c:pt idx="20">
                  <c:v>80890.588079095134</c:v>
                </c:pt>
                <c:pt idx="21">
                  <c:v>132613.5690503011</c:v>
                </c:pt>
                <c:pt idx="22">
                  <c:v>196075.81621009053</c:v>
                </c:pt>
                <c:pt idx="23">
                  <c:v>268400.57603770972</c:v>
                </c:pt>
                <c:pt idx="24">
                  <c:v>351602.528345645</c:v>
                </c:pt>
                <c:pt idx="25">
                  <c:v>429157.68670536496</c:v>
                </c:pt>
                <c:pt idx="26">
                  <c:v>483471.58906300378</c:v>
                </c:pt>
                <c:pt idx="27">
                  <c:v>528390.48045114696</c:v>
                </c:pt>
                <c:pt idx="28">
                  <c:v>553338.2959972464</c:v>
                </c:pt>
                <c:pt idx="29">
                  <c:v>569134.10514443147</c:v>
                </c:pt>
                <c:pt idx="30">
                  <c:v>582132.16908721707</c:v>
                </c:pt>
                <c:pt idx="31">
                  <c:v>597187.55118514376</c:v>
                </c:pt>
                <c:pt idx="32">
                  <c:v>607545.24784595845</c:v>
                </c:pt>
                <c:pt idx="33">
                  <c:v>619267.32018142915</c:v>
                </c:pt>
                <c:pt idx="34">
                  <c:v>635027.300509452</c:v>
                </c:pt>
                <c:pt idx="35">
                  <c:v>647411.84449757065</c:v>
                </c:pt>
                <c:pt idx="36">
                  <c:v>652349.41538028955</c:v>
                </c:pt>
                <c:pt idx="37">
                  <c:v>660568.24490580475</c:v>
                </c:pt>
                <c:pt idx="38">
                  <c:v>665902.0682190652</c:v>
                </c:pt>
                <c:pt idx="39">
                  <c:v>668622.21653300233</c:v>
                </c:pt>
                <c:pt idx="40">
                  <c:v>675818.91674334661</c:v>
                </c:pt>
                <c:pt idx="41">
                  <c:v>693432.56866219942</c:v>
                </c:pt>
                <c:pt idx="42">
                  <c:v>697241.7485113357</c:v>
                </c:pt>
                <c:pt idx="43">
                  <c:v>709911.7249635387</c:v>
                </c:pt>
                <c:pt idx="44">
                  <c:v>714576.30238822859</c:v>
                </c:pt>
                <c:pt idx="45">
                  <c:v>710367.21224942582</c:v>
                </c:pt>
                <c:pt idx="46">
                  <c:v>694838.60594186652</c:v>
                </c:pt>
                <c:pt idx="47">
                  <c:v>679728.99135614955</c:v>
                </c:pt>
                <c:pt idx="48">
                  <c:v>664039.69209665316</c:v>
                </c:pt>
                <c:pt idx="49">
                  <c:v>649954.34124470036</c:v>
                </c:pt>
                <c:pt idx="50">
                  <c:v>633879.1614589144</c:v>
                </c:pt>
                <c:pt idx="51">
                  <c:v>614417.29867110332</c:v>
                </c:pt>
                <c:pt idx="52">
                  <c:v>592980.36111914529</c:v>
                </c:pt>
                <c:pt idx="53">
                  <c:v>560990.90441146214</c:v>
                </c:pt>
                <c:pt idx="54">
                  <c:v>522936.14162269299</c:v>
                </c:pt>
                <c:pt idx="55">
                  <c:v>495086.59899904428</c:v>
                </c:pt>
                <c:pt idx="56">
                  <c:v>462926.98165391752</c:v>
                </c:pt>
                <c:pt idx="57">
                  <c:v>428688.79162902187</c:v>
                </c:pt>
                <c:pt idx="58">
                  <c:v>404804.48763458268</c:v>
                </c:pt>
                <c:pt idx="59">
                  <c:v>379949.80836730747</c:v>
                </c:pt>
                <c:pt idx="60">
                  <c:v>348183.85001286195</c:v>
                </c:pt>
                <c:pt idx="61">
                  <c:v>324496.41457368463</c:v>
                </c:pt>
                <c:pt idx="62">
                  <c:v>297860.7788078069</c:v>
                </c:pt>
                <c:pt idx="63">
                  <c:v>260985.35961915649</c:v>
                </c:pt>
                <c:pt idx="64">
                  <c:v>220402.55173734855</c:v>
                </c:pt>
                <c:pt idx="65">
                  <c:v>182647.82787941716</c:v>
                </c:pt>
                <c:pt idx="66">
                  <c:v>148361.83114899608</c:v>
                </c:pt>
                <c:pt idx="67">
                  <c:v>127326.95508912153</c:v>
                </c:pt>
                <c:pt idx="68">
                  <c:v>110051.79587667664</c:v>
                </c:pt>
                <c:pt idx="69">
                  <c:v>105103.60933787189</c:v>
                </c:pt>
                <c:pt idx="70">
                  <c:v>99503.490397181624</c:v>
                </c:pt>
                <c:pt idx="71">
                  <c:v>88286.26866251367</c:v>
                </c:pt>
                <c:pt idx="72">
                  <c:v>78773.849869909856</c:v>
                </c:pt>
                <c:pt idx="73">
                  <c:v>73126.765919327619</c:v>
                </c:pt>
                <c:pt idx="74">
                  <c:v>65558.762175082491</c:v>
                </c:pt>
                <c:pt idx="75">
                  <c:v>59092.346164338167</c:v>
                </c:pt>
                <c:pt idx="76">
                  <c:v>58543.667869262703</c:v>
                </c:pt>
                <c:pt idx="77">
                  <c:v>52498.621274595454</c:v>
                </c:pt>
                <c:pt idx="78">
                  <c:v>49615.814899236138</c:v>
                </c:pt>
                <c:pt idx="79">
                  <c:v>47080.55549109701</c:v>
                </c:pt>
                <c:pt idx="80">
                  <c:v>46013.276281993618</c:v>
                </c:pt>
                <c:pt idx="81">
                  <c:v>46441.923288359205</c:v>
                </c:pt>
                <c:pt idx="82">
                  <c:v>51114.982041103693</c:v>
                </c:pt>
                <c:pt idx="83">
                  <c:v>54105.696924423413</c:v>
                </c:pt>
                <c:pt idx="84">
                  <c:v>60520.231225076321</c:v>
                </c:pt>
                <c:pt idx="85">
                  <c:v>69905.078902863854</c:v>
                </c:pt>
                <c:pt idx="86">
                  <c:v>77055.707434192096</c:v>
                </c:pt>
                <c:pt idx="87">
                  <c:v>84586.924284438239</c:v>
                </c:pt>
                <c:pt idx="88">
                  <c:v>88086.502911586766</c:v>
                </c:pt>
                <c:pt idx="89">
                  <c:v>91155.589392698734</c:v>
                </c:pt>
                <c:pt idx="90">
                  <c:v>94224.675873810891</c:v>
                </c:pt>
              </c:numCache>
            </c:numRef>
          </c:val>
          <c:smooth val="0"/>
          <c:extLst>
            <c:ext xmlns:c16="http://schemas.microsoft.com/office/drawing/2014/chart" uri="{C3380CC4-5D6E-409C-BE32-E72D297353CC}">
              <c16:uniqueId val="{00000002-A596-874A-BE8D-D83F8FFBD3AD}"/>
            </c:ext>
          </c:extLst>
        </c:ser>
        <c:dLbls>
          <c:showLegendKey val="0"/>
          <c:showVal val="0"/>
          <c:showCatName val="0"/>
          <c:showSerName val="0"/>
          <c:showPercent val="0"/>
          <c:showBubbleSize val="0"/>
        </c:dLbls>
        <c:smooth val="0"/>
        <c:axId val="1843572720"/>
        <c:axId val="1547008512"/>
      </c:lineChart>
      <c:catAx>
        <c:axId val="1843572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crossAx val="1547008512"/>
        <c:crosses val="autoZero"/>
        <c:auto val="1"/>
        <c:lblAlgn val="ctr"/>
        <c:lblOffset val="100"/>
        <c:tickLblSkip val="10"/>
        <c:noMultiLvlLbl val="0"/>
      </c:catAx>
      <c:valAx>
        <c:axId val="1547008512"/>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crossAx val="1843572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031E5F-B073-C841-BA86-F988C9D1C0FF}" type="datetimeFigureOut">
              <a:rPr kumimoji="1" lang="zh-TW" altLang="en-US" smtClean="0"/>
              <a:t>2020/8/6</a:t>
            </a:fld>
            <a:endParaRPr kumimoji="1"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518083-0978-F34C-A1DE-8696935B660E}" type="slidenum">
              <a:rPr kumimoji="1" lang="zh-TW" altLang="en-US" smtClean="0"/>
              <a:t>‹#›</a:t>
            </a:fld>
            <a:endParaRPr kumimoji="1" lang="zh-TW" altLang="en-US"/>
          </a:p>
        </p:txBody>
      </p:sp>
    </p:spTree>
    <p:extLst>
      <p:ext uri="{BB962C8B-B14F-4D97-AF65-F5344CB8AC3E}">
        <p14:creationId xmlns:p14="http://schemas.microsoft.com/office/powerpoint/2010/main" val="3113866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dirty="0"/>
          </a:p>
        </p:txBody>
      </p:sp>
      <p:sp>
        <p:nvSpPr>
          <p:cNvPr id="4" name="投影片編號版面配置區 3"/>
          <p:cNvSpPr>
            <a:spLocks noGrp="1"/>
          </p:cNvSpPr>
          <p:nvPr>
            <p:ph type="sldNum" sz="quarter" idx="5"/>
          </p:nvPr>
        </p:nvSpPr>
        <p:spPr/>
        <p:txBody>
          <a:bodyPr/>
          <a:lstStyle/>
          <a:p>
            <a:fld id="{6A518083-0978-F34C-A1DE-8696935B660E}" type="slidenum">
              <a:rPr kumimoji="1" lang="zh-TW" altLang="en-US" smtClean="0"/>
              <a:t>3</a:t>
            </a:fld>
            <a:endParaRPr kumimoji="1" lang="zh-TW" altLang="en-US"/>
          </a:p>
        </p:txBody>
      </p:sp>
    </p:spTree>
    <p:extLst>
      <p:ext uri="{BB962C8B-B14F-4D97-AF65-F5344CB8AC3E}">
        <p14:creationId xmlns:p14="http://schemas.microsoft.com/office/powerpoint/2010/main" val="20579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dirty="0"/>
          </a:p>
        </p:txBody>
      </p:sp>
      <p:sp>
        <p:nvSpPr>
          <p:cNvPr id="4" name="投影片編號版面配置區 3"/>
          <p:cNvSpPr>
            <a:spLocks noGrp="1"/>
          </p:cNvSpPr>
          <p:nvPr>
            <p:ph type="sldNum" sz="quarter" idx="5"/>
          </p:nvPr>
        </p:nvSpPr>
        <p:spPr/>
        <p:txBody>
          <a:bodyPr/>
          <a:lstStyle/>
          <a:p>
            <a:fld id="{6A518083-0978-F34C-A1DE-8696935B660E}" type="slidenum">
              <a:rPr kumimoji="1" lang="zh-TW" altLang="en-US" smtClean="0"/>
              <a:t>5</a:t>
            </a:fld>
            <a:endParaRPr kumimoji="1" lang="zh-TW" altLang="en-US"/>
          </a:p>
        </p:txBody>
      </p:sp>
    </p:spTree>
    <p:extLst>
      <p:ext uri="{BB962C8B-B14F-4D97-AF65-F5344CB8AC3E}">
        <p14:creationId xmlns:p14="http://schemas.microsoft.com/office/powerpoint/2010/main" val="2872976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dirty="0"/>
          </a:p>
        </p:txBody>
      </p:sp>
      <p:sp>
        <p:nvSpPr>
          <p:cNvPr id="4" name="投影片編號版面配置區 3"/>
          <p:cNvSpPr>
            <a:spLocks noGrp="1"/>
          </p:cNvSpPr>
          <p:nvPr>
            <p:ph type="sldNum" sz="quarter" idx="5"/>
          </p:nvPr>
        </p:nvSpPr>
        <p:spPr/>
        <p:txBody>
          <a:bodyPr/>
          <a:lstStyle/>
          <a:p>
            <a:fld id="{6A518083-0978-F34C-A1DE-8696935B660E}" type="slidenum">
              <a:rPr kumimoji="1" lang="zh-TW" altLang="en-US" smtClean="0"/>
              <a:t>6</a:t>
            </a:fld>
            <a:endParaRPr kumimoji="1" lang="zh-TW" altLang="en-US"/>
          </a:p>
        </p:txBody>
      </p:sp>
    </p:spTree>
    <p:extLst>
      <p:ext uri="{BB962C8B-B14F-4D97-AF65-F5344CB8AC3E}">
        <p14:creationId xmlns:p14="http://schemas.microsoft.com/office/powerpoint/2010/main" val="221067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A054A90-2FD9-AA48-AAAB-375F67D48A7C}"/>
              </a:ext>
            </a:extLst>
          </p:cNvPr>
          <p:cNvSpPr>
            <a:spLocks noGrp="1"/>
          </p:cNvSpPr>
          <p:nvPr>
            <p:ph type="ctrTitle"/>
          </p:nvPr>
        </p:nvSpPr>
        <p:spPr>
          <a:xfrm>
            <a:off x="1524000" y="1122363"/>
            <a:ext cx="9144000" cy="2387600"/>
          </a:xfrm>
        </p:spPr>
        <p:txBody>
          <a:bodyPr anchor="b"/>
          <a:lstStyle>
            <a:lvl1pPr algn="ctr">
              <a:defRPr sz="6000"/>
            </a:lvl1pPr>
          </a:lstStyle>
          <a:p>
            <a:r>
              <a:rPr kumimoji="1" lang="zh-TW" altLang="en-US"/>
              <a:t>按一下以編輯母片標題樣式</a:t>
            </a:r>
          </a:p>
        </p:txBody>
      </p:sp>
      <p:sp>
        <p:nvSpPr>
          <p:cNvPr id="3" name="副標題 2">
            <a:extLst>
              <a:ext uri="{FF2B5EF4-FFF2-40B4-BE49-F238E27FC236}">
                <a16:creationId xmlns:a16="http://schemas.microsoft.com/office/drawing/2014/main" id="{60286E1C-25A5-F746-9966-7BD0762167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a:t>按一下以編輯母片子標題樣式</a:t>
            </a:r>
          </a:p>
        </p:txBody>
      </p:sp>
      <p:sp>
        <p:nvSpPr>
          <p:cNvPr id="4" name="日期版面配置區 3">
            <a:extLst>
              <a:ext uri="{FF2B5EF4-FFF2-40B4-BE49-F238E27FC236}">
                <a16:creationId xmlns:a16="http://schemas.microsoft.com/office/drawing/2014/main" id="{CDB97BF6-D978-D74B-AEA7-EA9699EE096E}"/>
              </a:ext>
            </a:extLst>
          </p:cNvPr>
          <p:cNvSpPr>
            <a:spLocks noGrp="1"/>
          </p:cNvSpPr>
          <p:nvPr>
            <p:ph type="dt" sz="half" idx="10"/>
          </p:nvPr>
        </p:nvSpPr>
        <p:spPr/>
        <p:txBody>
          <a:bodyPr/>
          <a:lstStyle/>
          <a:p>
            <a:fld id="{7EADFE8D-9BDD-704D-BB85-EDE7E2F9D0D3}" type="datetimeFigureOut">
              <a:rPr kumimoji="1" lang="zh-TW" altLang="en-US" smtClean="0"/>
              <a:t>2020/8/6</a:t>
            </a:fld>
            <a:endParaRPr kumimoji="1" lang="zh-TW" altLang="en-US"/>
          </a:p>
        </p:txBody>
      </p:sp>
      <p:sp>
        <p:nvSpPr>
          <p:cNvPr id="5" name="頁尾版面配置區 4">
            <a:extLst>
              <a:ext uri="{FF2B5EF4-FFF2-40B4-BE49-F238E27FC236}">
                <a16:creationId xmlns:a16="http://schemas.microsoft.com/office/drawing/2014/main" id="{C70DB136-3E47-484B-839B-4FCE9D0B7248}"/>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C978AEDB-DD01-CA46-8ACB-BD0AE91C07D4}"/>
              </a:ext>
            </a:extLst>
          </p:cNvPr>
          <p:cNvSpPr>
            <a:spLocks noGrp="1"/>
          </p:cNvSpPr>
          <p:nvPr>
            <p:ph type="sldNum" sz="quarter" idx="12"/>
          </p:nvPr>
        </p:nvSpPr>
        <p:spPr/>
        <p:txBody>
          <a:bodyPr/>
          <a:lstStyle/>
          <a:p>
            <a:fld id="{7CCDCC29-A46D-394C-8BAF-5C99A16B31F1}" type="slidenum">
              <a:rPr kumimoji="1" lang="zh-TW" altLang="en-US" smtClean="0"/>
              <a:t>‹#›</a:t>
            </a:fld>
            <a:endParaRPr kumimoji="1" lang="zh-TW" altLang="en-US"/>
          </a:p>
        </p:txBody>
      </p:sp>
    </p:spTree>
    <p:extLst>
      <p:ext uri="{BB962C8B-B14F-4D97-AF65-F5344CB8AC3E}">
        <p14:creationId xmlns:p14="http://schemas.microsoft.com/office/powerpoint/2010/main" val="1726030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75E0A9-BE1F-9C43-A66D-60407CC1F32A}"/>
              </a:ext>
            </a:extLst>
          </p:cNvPr>
          <p:cNvSpPr>
            <a:spLocks noGrp="1"/>
          </p:cNvSpPr>
          <p:nvPr>
            <p:ph type="title"/>
          </p:nvPr>
        </p:nvSpPr>
        <p:spPr/>
        <p:txBody>
          <a:bodyPr/>
          <a:lstStyle/>
          <a:p>
            <a:r>
              <a:rPr kumimoji="1" lang="zh-TW" altLang="en-US"/>
              <a:t>按一下以編輯母片標題樣式</a:t>
            </a:r>
          </a:p>
        </p:txBody>
      </p:sp>
      <p:sp>
        <p:nvSpPr>
          <p:cNvPr id="3" name="直排文字版面配置區 2">
            <a:extLst>
              <a:ext uri="{FF2B5EF4-FFF2-40B4-BE49-F238E27FC236}">
                <a16:creationId xmlns:a16="http://schemas.microsoft.com/office/drawing/2014/main" id="{7D7D09AA-B2FF-B646-952A-FBCAE713430A}"/>
              </a:ext>
            </a:extLst>
          </p:cNvPr>
          <p:cNvSpPr>
            <a:spLocks noGrp="1"/>
          </p:cNvSpPr>
          <p:nvPr>
            <p:ph type="body" orient="vert" idx="1"/>
          </p:nvPr>
        </p:nvSpPr>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3B63211E-7DE0-C948-94A2-F77966863BA8}"/>
              </a:ext>
            </a:extLst>
          </p:cNvPr>
          <p:cNvSpPr>
            <a:spLocks noGrp="1"/>
          </p:cNvSpPr>
          <p:nvPr>
            <p:ph type="dt" sz="half" idx="10"/>
          </p:nvPr>
        </p:nvSpPr>
        <p:spPr/>
        <p:txBody>
          <a:bodyPr/>
          <a:lstStyle/>
          <a:p>
            <a:fld id="{7EADFE8D-9BDD-704D-BB85-EDE7E2F9D0D3}" type="datetimeFigureOut">
              <a:rPr kumimoji="1" lang="zh-TW" altLang="en-US" smtClean="0"/>
              <a:t>2020/8/6</a:t>
            </a:fld>
            <a:endParaRPr kumimoji="1" lang="zh-TW" altLang="en-US"/>
          </a:p>
        </p:txBody>
      </p:sp>
      <p:sp>
        <p:nvSpPr>
          <p:cNvPr id="5" name="頁尾版面配置區 4">
            <a:extLst>
              <a:ext uri="{FF2B5EF4-FFF2-40B4-BE49-F238E27FC236}">
                <a16:creationId xmlns:a16="http://schemas.microsoft.com/office/drawing/2014/main" id="{A5A56868-76FA-6A45-BC59-7AFB1340F07F}"/>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E527E4E0-DEE5-DD4A-9927-36E0E26128FE}"/>
              </a:ext>
            </a:extLst>
          </p:cNvPr>
          <p:cNvSpPr>
            <a:spLocks noGrp="1"/>
          </p:cNvSpPr>
          <p:nvPr>
            <p:ph type="sldNum" sz="quarter" idx="12"/>
          </p:nvPr>
        </p:nvSpPr>
        <p:spPr/>
        <p:txBody>
          <a:bodyPr/>
          <a:lstStyle/>
          <a:p>
            <a:fld id="{7CCDCC29-A46D-394C-8BAF-5C99A16B31F1}" type="slidenum">
              <a:rPr kumimoji="1" lang="zh-TW" altLang="en-US" smtClean="0"/>
              <a:t>‹#›</a:t>
            </a:fld>
            <a:endParaRPr kumimoji="1" lang="zh-TW" altLang="en-US"/>
          </a:p>
        </p:txBody>
      </p:sp>
    </p:spTree>
    <p:extLst>
      <p:ext uri="{BB962C8B-B14F-4D97-AF65-F5344CB8AC3E}">
        <p14:creationId xmlns:p14="http://schemas.microsoft.com/office/powerpoint/2010/main" val="2130698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AD7D1F8D-9A3E-2941-8118-33A88626DD57}"/>
              </a:ext>
            </a:extLst>
          </p:cNvPr>
          <p:cNvSpPr>
            <a:spLocks noGrp="1"/>
          </p:cNvSpPr>
          <p:nvPr>
            <p:ph type="title" orient="vert"/>
          </p:nvPr>
        </p:nvSpPr>
        <p:spPr>
          <a:xfrm>
            <a:off x="8724900" y="365125"/>
            <a:ext cx="2628900" cy="5811838"/>
          </a:xfrm>
        </p:spPr>
        <p:txBody>
          <a:bodyPr vert="eaVert"/>
          <a:lstStyle/>
          <a:p>
            <a:r>
              <a:rPr kumimoji="1" lang="zh-TW" altLang="en-US"/>
              <a:t>按一下以編輯母片標題樣式</a:t>
            </a:r>
          </a:p>
        </p:txBody>
      </p:sp>
      <p:sp>
        <p:nvSpPr>
          <p:cNvPr id="3" name="直排文字版面配置區 2">
            <a:extLst>
              <a:ext uri="{FF2B5EF4-FFF2-40B4-BE49-F238E27FC236}">
                <a16:creationId xmlns:a16="http://schemas.microsoft.com/office/drawing/2014/main" id="{AEF74920-11C5-3245-9137-83C8419A9671}"/>
              </a:ext>
            </a:extLst>
          </p:cNvPr>
          <p:cNvSpPr>
            <a:spLocks noGrp="1"/>
          </p:cNvSpPr>
          <p:nvPr>
            <p:ph type="body" orient="vert" idx="1"/>
          </p:nvPr>
        </p:nvSpPr>
        <p:spPr>
          <a:xfrm>
            <a:off x="838200" y="365125"/>
            <a:ext cx="7734300" cy="5811838"/>
          </a:xfrm>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74211783-B814-5849-A3DD-2E8812DCD88C}"/>
              </a:ext>
            </a:extLst>
          </p:cNvPr>
          <p:cNvSpPr>
            <a:spLocks noGrp="1"/>
          </p:cNvSpPr>
          <p:nvPr>
            <p:ph type="dt" sz="half" idx="10"/>
          </p:nvPr>
        </p:nvSpPr>
        <p:spPr/>
        <p:txBody>
          <a:bodyPr/>
          <a:lstStyle/>
          <a:p>
            <a:fld id="{7EADFE8D-9BDD-704D-BB85-EDE7E2F9D0D3}" type="datetimeFigureOut">
              <a:rPr kumimoji="1" lang="zh-TW" altLang="en-US" smtClean="0"/>
              <a:t>2020/8/6</a:t>
            </a:fld>
            <a:endParaRPr kumimoji="1" lang="zh-TW" altLang="en-US"/>
          </a:p>
        </p:txBody>
      </p:sp>
      <p:sp>
        <p:nvSpPr>
          <p:cNvPr id="5" name="頁尾版面配置區 4">
            <a:extLst>
              <a:ext uri="{FF2B5EF4-FFF2-40B4-BE49-F238E27FC236}">
                <a16:creationId xmlns:a16="http://schemas.microsoft.com/office/drawing/2014/main" id="{C7DA13B0-F3E3-AD4B-9717-0C30953FB421}"/>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D1D1575A-11E8-FE46-80E2-E16A74EE6C4E}"/>
              </a:ext>
            </a:extLst>
          </p:cNvPr>
          <p:cNvSpPr>
            <a:spLocks noGrp="1"/>
          </p:cNvSpPr>
          <p:nvPr>
            <p:ph type="sldNum" sz="quarter" idx="12"/>
          </p:nvPr>
        </p:nvSpPr>
        <p:spPr/>
        <p:txBody>
          <a:bodyPr/>
          <a:lstStyle/>
          <a:p>
            <a:fld id="{7CCDCC29-A46D-394C-8BAF-5C99A16B31F1}" type="slidenum">
              <a:rPr kumimoji="1" lang="zh-TW" altLang="en-US" smtClean="0"/>
              <a:t>‹#›</a:t>
            </a:fld>
            <a:endParaRPr kumimoji="1" lang="zh-TW" altLang="en-US"/>
          </a:p>
        </p:txBody>
      </p:sp>
    </p:spTree>
    <p:extLst>
      <p:ext uri="{BB962C8B-B14F-4D97-AF65-F5344CB8AC3E}">
        <p14:creationId xmlns:p14="http://schemas.microsoft.com/office/powerpoint/2010/main" val="2641626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0B3DC2F-3379-BB41-B4B6-EDCCA7F75673}"/>
              </a:ext>
            </a:extLst>
          </p:cNvPr>
          <p:cNvSpPr>
            <a:spLocks noGrp="1"/>
          </p:cNvSpPr>
          <p:nvPr>
            <p:ph type="title"/>
          </p:nvPr>
        </p:nvSpPr>
        <p:spPr/>
        <p:txBody>
          <a:body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7417C7AD-E09A-D44F-AF26-9767729FD9F2}"/>
              </a:ext>
            </a:extLst>
          </p:cNvPr>
          <p:cNvSpPr>
            <a:spLocks noGrp="1"/>
          </p:cNvSpPr>
          <p:nvPr>
            <p:ph idx="1"/>
          </p:nvPr>
        </p:nvSpPr>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33DFD551-6356-C344-87D6-F1B25F135095}"/>
              </a:ext>
            </a:extLst>
          </p:cNvPr>
          <p:cNvSpPr>
            <a:spLocks noGrp="1"/>
          </p:cNvSpPr>
          <p:nvPr>
            <p:ph type="dt" sz="half" idx="10"/>
          </p:nvPr>
        </p:nvSpPr>
        <p:spPr/>
        <p:txBody>
          <a:bodyPr/>
          <a:lstStyle/>
          <a:p>
            <a:fld id="{7EADFE8D-9BDD-704D-BB85-EDE7E2F9D0D3}" type="datetimeFigureOut">
              <a:rPr kumimoji="1" lang="zh-TW" altLang="en-US" smtClean="0"/>
              <a:t>2020/8/6</a:t>
            </a:fld>
            <a:endParaRPr kumimoji="1" lang="zh-TW" altLang="en-US"/>
          </a:p>
        </p:txBody>
      </p:sp>
      <p:sp>
        <p:nvSpPr>
          <p:cNvPr id="5" name="頁尾版面配置區 4">
            <a:extLst>
              <a:ext uri="{FF2B5EF4-FFF2-40B4-BE49-F238E27FC236}">
                <a16:creationId xmlns:a16="http://schemas.microsoft.com/office/drawing/2014/main" id="{EE0FFA93-E622-BF46-A2A2-C8D4B4AF95D3}"/>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E81CABBA-3193-9C4D-BC35-35BD093B38D8}"/>
              </a:ext>
            </a:extLst>
          </p:cNvPr>
          <p:cNvSpPr>
            <a:spLocks noGrp="1"/>
          </p:cNvSpPr>
          <p:nvPr>
            <p:ph type="sldNum" sz="quarter" idx="12"/>
          </p:nvPr>
        </p:nvSpPr>
        <p:spPr/>
        <p:txBody>
          <a:bodyPr/>
          <a:lstStyle/>
          <a:p>
            <a:fld id="{7CCDCC29-A46D-394C-8BAF-5C99A16B31F1}" type="slidenum">
              <a:rPr kumimoji="1" lang="zh-TW" altLang="en-US" smtClean="0"/>
              <a:t>‹#›</a:t>
            </a:fld>
            <a:endParaRPr kumimoji="1" lang="zh-TW" altLang="en-US"/>
          </a:p>
        </p:txBody>
      </p:sp>
    </p:spTree>
    <p:extLst>
      <p:ext uri="{BB962C8B-B14F-4D97-AF65-F5344CB8AC3E}">
        <p14:creationId xmlns:p14="http://schemas.microsoft.com/office/powerpoint/2010/main" val="149971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D9EF083-D69E-FB4E-A7A3-1A531082F8E9}"/>
              </a:ext>
            </a:extLst>
          </p:cNvPr>
          <p:cNvSpPr>
            <a:spLocks noGrp="1"/>
          </p:cNvSpPr>
          <p:nvPr>
            <p:ph type="title"/>
          </p:nvPr>
        </p:nvSpPr>
        <p:spPr>
          <a:xfrm>
            <a:off x="831850" y="1709738"/>
            <a:ext cx="10515600" cy="2852737"/>
          </a:xfrm>
        </p:spPr>
        <p:txBody>
          <a:bodyPr anchor="b"/>
          <a:lstStyle>
            <a:lvl1pPr>
              <a:defRPr sz="6000"/>
            </a:lvl1p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72190EF3-EC88-3F40-B53A-9008115D4B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TW" altLang="en-US"/>
              <a:t>按一下以編輯母片文字樣式</a:t>
            </a:r>
          </a:p>
        </p:txBody>
      </p:sp>
      <p:sp>
        <p:nvSpPr>
          <p:cNvPr id="4" name="日期版面配置區 3">
            <a:extLst>
              <a:ext uri="{FF2B5EF4-FFF2-40B4-BE49-F238E27FC236}">
                <a16:creationId xmlns:a16="http://schemas.microsoft.com/office/drawing/2014/main" id="{19D59A2A-5947-D242-995B-9776C44BD358}"/>
              </a:ext>
            </a:extLst>
          </p:cNvPr>
          <p:cNvSpPr>
            <a:spLocks noGrp="1"/>
          </p:cNvSpPr>
          <p:nvPr>
            <p:ph type="dt" sz="half" idx="10"/>
          </p:nvPr>
        </p:nvSpPr>
        <p:spPr/>
        <p:txBody>
          <a:bodyPr/>
          <a:lstStyle/>
          <a:p>
            <a:fld id="{7EADFE8D-9BDD-704D-BB85-EDE7E2F9D0D3}" type="datetimeFigureOut">
              <a:rPr kumimoji="1" lang="zh-TW" altLang="en-US" smtClean="0"/>
              <a:t>2020/8/6</a:t>
            </a:fld>
            <a:endParaRPr kumimoji="1" lang="zh-TW" altLang="en-US"/>
          </a:p>
        </p:txBody>
      </p:sp>
      <p:sp>
        <p:nvSpPr>
          <p:cNvPr id="5" name="頁尾版面配置區 4">
            <a:extLst>
              <a:ext uri="{FF2B5EF4-FFF2-40B4-BE49-F238E27FC236}">
                <a16:creationId xmlns:a16="http://schemas.microsoft.com/office/drawing/2014/main" id="{BC63B8C5-BDCC-664E-A794-652B8B7A3F4C}"/>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9AC33E34-3EE6-6545-AE22-6CD766F616AE}"/>
              </a:ext>
            </a:extLst>
          </p:cNvPr>
          <p:cNvSpPr>
            <a:spLocks noGrp="1"/>
          </p:cNvSpPr>
          <p:nvPr>
            <p:ph type="sldNum" sz="quarter" idx="12"/>
          </p:nvPr>
        </p:nvSpPr>
        <p:spPr/>
        <p:txBody>
          <a:bodyPr/>
          <a:lstStyle/>
          <a:p>
            <a:fld id="{7CCDCC29-A46D-394C-8BAF-5C99A16B31F1}" type="slidenum">
              <a:rPr kumimoji="1" lang="zh-TW" altLang="en-US" smtClean="0"/>
              <a:t>‹#›</a:t>
            </a:fld>
            <a:endParaRPr kumimoji="1" lang="zh-TW" altLang="en-US"/>
          </a:p>
        </p:txBody>
      </p:sp>
    </p:spTree>
    <p:extLst>
      <p:ext uri="{BB962C8B-B14F-4D97-AF65-F5344CB8AC3E}">
        <p14:creationId xmlns:p14="http://schemas.microsoft.com/office/powerpoint/2010/main" val="20433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05806C8-0029-2746-AC97-F65A0EB12A3C}"/>
              </a:ext>
            </a:extLst>
          </p:cNvPr>
          <p:cNvSpPr>
            <a:spLocks noGrp="1"/>
          </p:cNvSpPr>
          <p:nvPr>
            <p:ph type="title"/>
          </p:nvPr>
        </p:nvSpPr>
        <p:spPr/>
        <p:txBody>
          <a:body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6719A70A-92A7-E341-B201-9B22159A04FE}"/>
              </a:ext>
            </a:extLst>
          </p:cNvPr>
          <p:cNvSpPr>
            <a:spLocks noGrp="1"/>
          </p:cNvSpPr>
          <p:nvPr>
            <p:ph sz="half" idx="1"/>
          </p:nvPr>
        </p:nvSpPr>
        <p:spPr>
          <a:xfrm>
            <a:off x="838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內容版面配置區 3">
            <a:extLst>
              <a:ext uri="{FF2B5EF4-FFF2-40B4-BE49-F238E27FC236}">
                <a16:creationId xmlns:a16="http://schemas.microsoft.com/office/drawing/2014/main" id="{3FF11577-C117-5649-807F-339A79AACEAD}"/>
              </a:ext>
            </a:extLst>
          </p:cNvPr>
          <p:cNvSpPr>
            <a:spLocks noGrp="1"/>
          </p:cNvSpPr>
          <p:nvPr>
            <p:ph sz="half" idx="2"/>
          </p:nvPr>
        </p:nvSpPr>
        <p:spPr>
          <a:xfrm>
            <a:off x="6172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日期版面配置區 4">
            <a:extLst>
              <a:ext uri="{FF2B5EF4-FFF2-40B4-BE49-F238E27FC236}">
                <a16:creationId xmlns:a16="http://schemas.microsoft.com/office/drawing/2014/main" id="{4E0FEC44-BDEE-7D46-B918-F80EE481DD3C}"/>
              </a:ext>
            </a:extLst>
          </p:cNvPr>
          <p:cNvSpPr>
            <a:spLocks noGrp="1"/>
          </p:cNvSpPr>
          <p:nvPr>
            <p:ph type="dt" sz="half" idx="10"/>
          </p:nvPr>
        </p:nvSpPr>
        <p:spPr/>
        <p:txBody>
          <a:bodyPr/>
          <a:lstStyle/>
          <a:p>
            <a:fld id="{7EADFE8D-9BDD-704D-BB85-EDE7E2F9D0D3}" type="datetimeFigureOut">
              <a:rPr kumimoji="1" lang="zh-TW" altLang="en-US" smtClean="0"/>
              <a:t>2020/8/6</a:t>
            </a:fld>
            <a:endParaRPr kumimoji="1" lang="zh-TW" altLang="en-US"/>
          </a:p>
        </p:txBody>
      </p:sp>
      <p:sp>
        <p:nvSpPr>
          <p:cNvPr id="6" name="頁尾版面配置區 5">
            <a:extLst>
              <a:ext uri="{FF2B5EF4-FFF2-40B4-BE49-F238E27FC236}">
                <a16:creationId xmlns:a16="http://schemas.microsoft.com/office/drawing/2014/main" id="{CC7E7600-1E93-9847-B098-2220B3BA0718}"/>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115ED2DC-22FB-064E-852B-E29F5903596B}"/>
              </a:ext>
            </a:extLst>
          </p:cNvPr>
          <p:cNvSpPr>
            <a:spLocks noGrp="1"/>
          </p:cNvSpPr>
          <p:nvPr>
            <p:ph type="sldNum" sz="quarter" idx="12"/>
          </p:nvPr>
        </p:nvSpPr>
        <p:spPr/>
        <p:txBody>
          <a:bodyPr/>
          <a:lstStyle/>
          <a:p>
            <a:fld id="{7CCDCC29-A46D-394C-8BAF-5C99A16B31F1}" type="slidenum">
              <a:rPr kumimoji="1" lang="zh-TW" altLang="en-US" smtClean="0"/>
              <a:t>‹#›</a:t>
            </a:fld>
            <a:endParaRPr kumimoji="1" lang="zh-TW" altLang="en-US"/>
          </a:p>
        </p:txBody>
      </p:sp>
    </p:spTree>
    <p:extLst>
      <p:ext uri="{BB962C8B-B14F-4D97-AF65-F5344CB8AC3E}">
        <p14:creationId xmlns:p14="http://schemas.microsoft.com/office/powerpoint/2010/main" val="77189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06F593-211A-4440-8930-3927EE16D7A6}"/>
              </a:ext>
            </a:extLst>
          </p:cNvPr>
          <p:cNvSpPr>
            <a:spLocks noGrp="1"/>
          </p:cNvSpPr>
          <p:nvPr>
            <p:ph type="title"/>
          </p:nvPr>
        </p:nvSpPr>
        <p:spPr>
          <a:xfrm>
            <a:off x="839788" y="365125"/>
            <a:ext cx="10515600" cy="1325563"/>
          </a:xfrm>
        </p:spPr>
        <p:txBody>
          <a:body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1F5BE069-ACD7-E048-8405-6A449C4CC9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4" name="內容版面配置區 3">
            <a:extLst>
              <a:ext uri="{FF2B5EF4-FFF2-40B4-BE49-F238E27FC236}">
                <a16:creationId xmlns:a16="http://schemas.microsoft.com/office/drawing/2014/main" id="{2867D6FE-A143-0241-9601-B728E21D27D3}"/>
              </a:ext>
            </a:extLst>
          </p:cNvPr>
          <p:cNvSpPr>
            <a:spLocks noGrp="1"/>
          </p:cNvSpPr>
          <p:nvPr>
            <p:ph sz="half" idx="2"/>
          </p:nvPr>
        </p:nvSpPr>
        <p:spPr>
          <a:xfrm>
            <a:off x="839788" y="2505075"/>
            <a:ext cx="5157787"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文字版面配置區 4">
            <a:extLst>
              <a:ext uri="{FF2B5EF4-FFF2-40B4-BE49-F238E27FC236}">
                <a16:creationId xmlns:a16="http://schemas.microsoft.com/office/drawing/2014/main" id="{DB42F973-88AE-8449-A7D0-F3068445C2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6" name="內容版面配置區 5">
            <a:extLst>
              <a:ext uri="{FF2B5EF4-FFF2-40B4-BE49-F238E27FC236}">
                <a16:creationId xmlns:a16="http://schemas.microsoft.com/office/drawing/2014/main" id="{402DB96E-DF98-1647-91B6-9AFFAA9DA2DD}"/>
              </a:ext>
            </a:extLst>
          </p:cNvPr>
          <p:cNvSpPr>
            <a:spLocks noGrp="1"/>
          </p:cNvSpPr>
          <p:nvPr>
            <p:ph sz="quarter" idx="4"/>
          </p:nvPr>
        </p:nvSpPr>
        <p:spPr>
          <a:xfrm>
            <a:off x="6172200" y="2505075"/>
            <a:ext cx="5183188"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7" name="日期版面配置區 6">
            <a:extLst>
              <a:ext uri="{FF2B5EF4-FFF2-40B4-BE49-F238E27FC236}">
                <a16:creationId xmlns:a16="http://schemas.microsoft.com/office/drawing/2014/main" id="{96E39A3A-6ABC-1143-BD12-9135D016ABD3}"/>
              </a:ext>
            </a:extLst>
          </p:cNvPr>
          <p:cNvSpPr>
            <a:spLocks noGrp="1"/>
          </p:cNvSpPr>
          <p:nvPr>
            <p:ph type="dt" sz="half" idx="10"/>
          </p:nvPr>
        </p:nvSpPr>
        <p:spPr/>
        <p:txBody>
          <a:bodyPr/>
          <a:lstStyle/>
          <a:p>
            <a:fld id="{7EADFE8D-9BDD-704D-BB85-EDE7E2F9D0D3}" type="datetimeFigureOut">
              <a:rPr kumimoji="1" lang="zh-TW" altLang="en-US" smtClean="0"/>
              <a:t>2020/8/6</a:t>
            </a:fld>
            <a:endParaRPr kumimoji="1" lang="zh-TW" altLang="en-US"/>
          </a:p>
        </p:txBody>
      </p:sp>
      <p:sp>
        <p:nvSpPr>
          <p:cNvPr id="8" name="頁尾版面配置區 7">
            <a:extLst>
              <a:ext uri="{FF2B5EF4-FFF2-40B4-BE49-F238E27FC236}">
                <a16:creationId xmlns:a16="http://schemas.microsoft.com/office/drawing/2014/main" id="{5FDB5B2C-CFA8-034D-863B-0A434B456880}"/>
              </a:ext>
            </a:extLst>
          </p:cNvPr>
          <p:cNvSpPr>
            <a:spLocks noGrp="1"/>
          </p:cNvSpPr>
          <p:nvPr>
            <p:ph type="ftr" sz="quarter" idx="11"/>
          </p:nvPr>
        </p:nvSpPr>
        <p:spPr/>
        <p:txBody>
          <a:bodyPr/>
          <a:lstStyle/>
          <a:p>
            <a:endParaRPr kumimoji="1" lang="zh-TW" altLang="en-US"/>
          </a:p>
        </p:txBody>
      </p:sp>
      <p:sp>
        <p:nvSpPr>
          <p:cNvPr id="9" name="投影片編號版面配置區 8">
            <a:extLst>
              <a:ext uri="{FF2B5EF4-FFF2-40B4-BE49-F238E27FC236}">
                <a16:creationId xmlns:a16="http://schemas.microsoft.com/office/drawing/2014/main" id="{20F89158-A03A-094C-8E1B-0AA8530FBC16}"/>
              </a:ext>
            </a:extLst>
          </p:cNvPr>
          <p:cNvSpPr>
            <a:spLocks noGrp="1"/>
          </p:cNvSpPr>
          <p:nvPr>
            <p:ph type="sldNum" sz="quarter" idx="12"/>
          </p:nvPr>
        </p:nvSpPr>
        <p:spPr/>
        <p:txBody>
          <a:bodyPr/>
          <a:lstStyle/>
          <a:p>
            <a:fld id="{7CCDCC29-A46D-394C-8BAF-5C99A16B31F1}" type="slidenum">
              <a:rPr kumimoji="1" lang="zh-TW" altLang="en-US" smtClean="0"/>
              <a:t>‹#›</a:t>
            </a:fld>
            <a:endParaRPr kumimoji="1" lang="zh-TW" altLang="en-US"/>
          </a:p>
        </p:txBody>
      </p:sp>
    </p:spTree>
    <p:extLst>
      <p:ext uri="{BB962C8B-B14F-4D97-AF65-F5344CB8AC3E}">
        <p14:creationId xmlns:p14="http://schemas.microsoft.com/office/powerpoint/2010/main" val="1879797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9AD0BE7-209C-FC46-AE7C-D54EF996E4A4}"/>
              </a:ext>
            </a:extLst>
          </p:cNvPr>
          <p:cNvSpPr>
            <a:spLocks noGrp="1"/>
          </p:cNvSpPr>
          <p:nvPr>
            <p:ph type="title"/>
          </p:nvPr>
        </p:nvSpPr>
        <p:spPr/>
        <p:txBody>
          <a:bodyPr/>
          <a:lstStyle/>
          <a:p>
            <a:r>
              <a:rPr kumimoji="1" lang="zh-TW" altLang="en-US"/>
              <a:t>按一下以編輯母片標題樣式</a:t>
            </a:r>
          </a:p>
        </p:txBody>
      </p:sp>
      <p:sp>
        <p:nvSpPr>
          <p:cNvPr id="3" name="日期版面配置區 2">
            <a:extLst>
              <a:ext uri="{FF2B5EF4-FFF2-40B4-BE49-F238E27FC236}">
                <a16:creationId xmlns:a16="http://schemas.microsoft.com/office/drawing/2014/main" id="{A72716EC-374D-904B-B10B-D5AD58F269E3}"/>
              </a:ext>
            </a:extLst>
          </p:cNvPr>
          <p:cNvSpPr>
            <a:spLocks noGrp="1"/>
          </p:cNvSpPr>
          <p:nvPr>
            <p:ph type="dt" sz="half" idx="10"/>
          </p:nvPr>
        </p:nvSpPr>
        <p:spPr/>
        <p:txBody>
          <a:bodyPr/>
          <a:lstStyle/>
          <a:p>
            <a:fld id="{7EADFE8D-9BDD-704D-BB85-EDE7E2F9D0D3}" type="datetimeFigureOut">
              <a:rPr kumimoji="1" lang="zh-TW" altLang="en-US" smtClean="0"/>
              <a:t>2020/8/6</a:t>
            </a:fld>
            <a:endParaRPr kumimoji="1" lang="zh-TW" altLang="en-US"/>
          </a:p>
        </p:txBody>
      </p:sp>
      <p:sp>
        <p:nvSpPr>
          <p:cNvPr id="4" name="頁尾版面配置區 3">
            <a:extLst>
              <a:ext uri="{FF2B5EF4-FFF2-40B4-BE49-F238E27FC236}">
                <a16:creationId xmlns:a16="http://schemas.microsoft.com/office/drawing/2014/main" id="{00237852-EF65-5E42-942F-E78C685B6129}"/>
              </a:ext>
            </a:extLst>
          </p:cNvPr>
          <p:cNvSpPr>
            <a:spLocks noGrp="1"/>
          </p:cNvSpPr>
          <p:nvPr>
            <p:ph type="ftr" sz="quarter" idx="11"/>
          </p:nvPr>
        </p:nvSpPr>
        <p:spPr/>
        <p:txBody>
          <a:bodyPr/>
          <a:lstStyle/>
          <a:p>
            <a:endParaRPr kumimoji="1" lang="zh-TW" altLang="en-US"/>
          </a:p>
        </p:txBody>
      </p:sp>
      <p:sp>
        <p:nvSpPr>
          <p:cNvPr id="5" name="投影片編號版面配置區 4">
            <a:extLst>
              <a:ext uri="{FF2B5EF4-FFF2-40B4-BE49-F238E27FC236}">
                <a16:creationId xmlns:a16="http://schemas.microsoft.com/office/drawing/2014/main" id="{962283D7-8D3B-3A4C-B8D6-9FA121608E05}"/>
              </a:ext>
            </a:extLst>
          </p:cNvPr>
          <p:cNvSpPr>
            <a:spLocks noGrp="1"/>
          </p:cNvSpPr>
          <p:nvPr>
            <p:ph type="sldNum" sz="quarter" idx="12"/>
          </p:nvPr>
        </p:nvSpPr>
        <p:spPr/>
        <p:txBody>
          <a:bodyPr/>
          <a:lstStyle/>
          <a:p>
            <a:fld id="{7CCDCC29-A46D-394C-8BAF-5C99A16B31F1}" type="slidenum">
              <a:rPr kumimoji="1" lang="zh-TW" altLang="en-US" smtClean="0"/>
              <a:t>‹#›</a:t>
            </a:fld>
            <a:endParaRPr kumimoji="1" lang="zh-TW" altLang="en-US"/>
          </a:p>
        </p:txBody>
      </p:sp>
    </p:spTree>
    <p:extLst>
      <p:ext uri="{BB962C8B-B14F-4D97-AF65-F5344CB8AC3E}">
        <p14:creationId xmlns:p14="http://schemas.microsoft.com/office/powerpoint/2010/main" val="408359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575D1098-1FE0-BF40-93FE-6FA941156042}"/>
              </a:ext>
            </a:extLst>
          </p:cNvPr>
          <p:cNvSpPr>
            <a:spLocks noGrp="1"/>
          </p:cNvSpPr>
          <p:nvPr>
            <p:ph type="dt" sz="half" idx="10"/>
          </p:nvPr>
        </p:nvSpPr>
        <p:spPr/>
        <p:txBody>
          <a:bodyPr/>
          <a:lstStyle/>
          <a:p>
            <a:fld id="{7EADFE8D-9BDD-704D-BB85-EDE7E2F9D0D3}" type="datetimeFigureOut">
              <a:rPr kumimoji="1" lang="zh-TW" altLang="en-US" smtClean="0"/>
              <a:t>2020/8/6</a:t>
            </a:fld>
            <a:endParaRPr kumimoji="1" lang="zh-TW" altLang="en-US"/>
          </a:p>
        </p:txBody>
      </p:sp>
      <p:sp>
        <p:nvSpPr>
          <p:cNvPr id="3" name="頁尾版面配置區 2">
            <a:extLst>
              <a:ext uri="{FF2B5EF4-FFF2-40B4-BE49-F238E27FC236}">
                <a16:creationId xmlns:a16="http://schemas.microsoft.com/office/drawing/2014/main" id="{81180BFC-A6E6-BF44-B3D4-AAF28D5DC8A5}"/>
              </a:ext>
            </a:extLst>
          </p:cNvPr>
          <p:cNvSpPr>
            <a:spLocks noGrp="1"/>
          </p:cNvSpPr>
          <p:nvPr>
            <p:ph type="ftr" sz="quarter" idx="11"/>
          </p:nvPr>
        </p:nvSpPr>
        <p:spPr/>
        <p:txBody>
          <a:bodyPr/>
          <a:lstStyle/>
          <a:p>
            <a:endParaRPr kumimoji="1" lang="zh-TW" altLang="en-US"/>
          </a:p>
        </p:txBody>
      </p:sp>
      <p:sp>
        <p:nvSpPr>
          <p:cNvPr id="4" name="投影片編號版面配置區 3">
            <a:extLst>
              <a:ext uri="{FF2B5EF4-FFF2-40B4-BE49-F238E27FC236}">
                <a16:creationId xmlns:a16="http://schemas.microsoft.com/office/drawing/2014/main" id="{F6F39EF6-7E8B-444E-B404-7E9803482F9D}"/>
              </a:ext>
            </a:extLst>
          </p:cNvPr>
          <p:cNvSpPr>
            <a:spLocks noGrp="1"/>
          </p:cNvSpPr>
          <p:nvPr>
            <p:ph type="sldNum" sz="quarter" idx="12"/>
          </p:nvPr>
        </p:nvSpPr>
        <p:spPr/>
        <p:txBody>
          <a:bodyPr/>
          <a:lstStyle/>
          <a:p>
            <a:fld id="{7CCDCC29-A46D-394C-8BAF-5C99A16B31F1}" type="slidenum">
              <a:rPr kumimoji="1" lang="zh-TW" altLang="en-US" smtClean="0"/>
              <a:t>‹#›</a:t>
            </a:fld>
            <a:endParaRPr kumimoji="1" lang="zh-TW" altLang="en-US"/>
          </a:p>
        </p:txBody>
      </p:sp>
    </p:spTree>
    <p:extLst>
      <p:ext uri="{BB962C8B-B14F-4D97-AF65-F5344CB8AC3E}">
        <p14:creationId xmlns:p14="http://schemas.microsoft.com/office/powerpoint/2010/main" val="277029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E7638CD-B751-DD42-A60B-B50958E00C4E}"/>
              </a:ext>
            </a:extLst>
          </p:cNvPr>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3844A5D1-65E5-1540-806D-304C141855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文字版面配置區 3">
            <a:extLst>
              <a:ext uri="{FF2B5EF4-FFF2-40B4-BE49-F238E27FC236}">
                <a16:creationId xmlns:a16="http://schemas.microsoft.com/office/drawing/2014/main" id="{5FC21A00-E92C-DD42-8B4D-DA5E23829E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a:extLst>
              <a:ext uri="{FF2B5EF4-FFF2-40B4-BE49-F238E27FC236}">
                <a16:creationId xmlns:a16="http://schemas.microsoft.com/office/drawing/2014/main" id="{73B65401-074B-A447-A8F9-4C34C574268E}"/>
              </a:ext>
            </a:extLst>
          </p:cNvPr>
          <p:cNvSpPr>
            <a:spLocks noGrp="1"/>
          </p:cNvSpPr>
          <p:nvPr>
            <p:ph type="dt" sz="half" idx="10"/>
          </p:nvPr>
        </p:nvSpPr>
        <p:spPr/>
        <p:txBody>
          <a:bodyPr/>
          <a:lstStyle/>
          <a:p>
            <a:fld id="{7EADFE8D-9BDD-704D-BB85-EDE7E2F9D0D3}" type="datetimeFigureOut">
              <a:rPr kumimoji="1" lang="zh-TW" altLang="en-US" smtClean="0"/>
              <a:t>2020/8/6</a:t>
            </a:fld>
            <a:endParaRPr kumimoji="1" lang="zh-TW" altLang="en-US"/>
          </a:p>
        </p:txBody>
      </p:sp>
      <p:sp>
        <p:nvSpPr>
          <p:cNvPr id="6" name="頁尾版面配置區 5">
            <a:extLst>
              <a:ext uri="{FF2B5EF4-FFF2-40B4-BE49-F238E27FC236}">
                <a16:creationId xmlns:a16="http://schemas.microsoft.com/office/drawing/2014/main" id="{0987C0C0-0E0F-DB47-8AF3-D551E30B5271}"/>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1FBAA569-57E9-E54F-B07C-16F5B98662B2}"/>
              </a:ext>
            </a:extLst>
          </p:cNvPr>
          <p:cNvSpPr>
            <a:spLocks noGrp="1"/>
          </p:cNvSpPr>
          <p:nvPr>
            <p:ph type="sldNum" sz="quarter" idx="12"/>
          </p:nvPr>
        </p:nvSpPr>
        <p:spPr/>
        <p:txBody>
          <a:bodyPr/>
          <a:lstStyle/>
          <a:p>
            <a:fld id="{7CCDCC29-A46D-394C-8BAF-5C99A16B31F1}" type="slidenum">
              <a:rPr kumimoji="1" lang="zh-TW" altLang="en-US" smtClean="0"/>
              <a:t>‹#›</a:t>
            </a:fld>
            <a:endParaRPr kumimoji="1" lang="zh-TW" altLang="en-US"/>
          </a:p>
        </p:txBody>
      </p:sp>
    </p:spTree>
    <p:extLst>
      <p:ext uri="{BB962C8B-B14F-4D97-AF65-F5344CB8AC3E}">
        <p14:creationId xmlns:p14="http://schemas.microsoft.com/office/powerpoint/2010/main" val="132705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ED33080-1A4F-374D-BF56-52076BF6AAA1}"/>
              </a:ext>
            </a:extLst>
          </p:cNvPr>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圖片版面配置區 2">
            <a:extLst>
              <a:ext uri="{FF2B5EF4-FFF2-40B4-BE49-F238E27FC236}">
                <a16:creationId xmlns:a16="http://schemas.microsoft.com/office/drawing/2014/main" id="{61FB1929-6C42-3B4C-910B-FE91F5FDDF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TW" altLang="en-US"/>
          </a:p>
        </p:txBody>
      </p:sp>
      <p:sp>
        <p:nvSpPr>
          <p:cNvPr id="4" name="文字版面配置區 3">
            <a:extLst>
              <a:ext uri="{FF2B5EF4-FFF2-40B4-BE49-F238E27FC236}">
                <a16:creationId xmlns:a16="http://schemas.microsoft.com/office/drawing/2014/main" id="{CA9D3F9D-2B62-AC4B-BD0E-DCF6CF44D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a:extLst>
              <a:ext uri="{FF2B5EF4-FFF2-40B4-BE49-F238E27FC236}">
                <a16:creationId xmlns:a16="http://schemas.microsoft.com/office/drawing/2014/main" id="{CD74E5BF-A4B0-2347-B250-199F977B1FA1}"/>
              </a:ext>
            </a:extLst>
          </p:cNvPr>
          <p:cNvSpPr>
            <a:spLocks noGrp="1"/>
          </p:cNvSpPr>
          <p:nvPr>
            <p:ph type="dt" sz="half" idx="10"/>
          </p:nvPr>
        </p:nvSpPr>
        <p:spPr/>
        <p:txBody>
          <a:bodyPr/>
          <a:lstStyle/>
          <a:p>
            <a:fld id="{7EADFE8D-9BDD-704D-BB85-EDE7E2F9D0D3}" type="datetimeFigureOut">
              <a:rPr kumimoji="1" lang="zh-TW" altLang="en-US" smtClean="0"/>
              <a:t>2020/8/6</a:t>
            </a:fld>
            <a:endParaRPr kumimoji="1" lang="zh-TW" altLang="en-US"/>
          </a:p>
        </p:txBody>
      </p:sp>
      <p:sp>
        <p:nvSpPr>
          <p:cNvPr id="6" name="頁尾版面配置區 5">
            <a:extLst>
              <a:ext uri="{FF2B5EF4-FFF2-40B4-BE49-F238E27FC236}">
                <a16:creationId xmlns:a16="http://schemas.microsoft.com/office/drawing/2014/main" id="{8121D003-AA11-5F45-81AB-699E18F8ABFB}"/>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75D8298C-88D8-7544-80C4-3A8178C39595}"/>
              </a:ext>
            </a:extLst>
          </p:cNvPr>
          <p:cNvSpPr>
            <a:spLocks noGrp="1"/>
          </p:cNvSpPr>
          <p:nvPr>
            <p:ph type="sldNum" sz="quarter" idx="12"/>
          </p:nvPr>
        </p:nvSpPr>
        <p:spPr/>
        <p:txBody>
          <a:bodyPr/>
          <a:lstStyle/>
          <a:p>
            <a:fld id="{7CCDCC29-A46D-394C-8BAF-5C99A16B31F1}" type="slidenum">
              <a:rPr kumimoji="1" lang="zh-TW" altLang="en-US" smtClean="0"/>
              <a:t>‹#›</a:t>
            </a:fld>
            <a:endParaRPr kumimoji="1" lang="zh-TW" altLang="en-US"/>
          </a:p>
        </p:txBody>
      </p:sp>
    </p:spTree>
    <p:extLst>
      <p:ext uri="{BB962C8B-B14F-4D97-AF65-F5344CB8AC3E}">
        <p14:creationId xmlns:p14="http://schemas.microsoft.com/office/powerpoint/2010/main" val="2629181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7872E65-8D1E-9346-92A0-9797021721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F634BD8F-C45E-1244-B62F-C578CBAD12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209F728C-AB01-A447-87D5-14F1D65DD5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DFE8D-9BDD-704D-BB85-EDE7E2F9D0D3}" type="datetimeFigureOut">
              <a:rPr kumimoji="1" lang="zh-TW" altLang="en-US" smtClean="0"/>
              <a:t>2020/8/6</a:t>
            </a:fld>
            <a:endParaRPr kumimoji="1" lang="zh-TW" altLang="en-US"/>
          </a:p>
        </p:txBody>
      </p:sp>
      <p:sp>
        <p:nvSpPr>
          <p:cNvPr id="5" name="頁尾版面配置區 4">
            <a:extLst>
              <a:ext uri="{FF2B5EF4-FFF2-40B4-BE49-F238E27FC236}">
                <a16:creationId xmlns:a16="http://schemas.microsoft.com/office/drawing/2014/main" id="{87220E50-74B4-E94E-AB29-25910CA9A1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TW" altLang="en-US"/>
          </a:p>
        </p:txBody>
      </p:sp>
      <p:sp>
        <p:nvSpPr>
          <p:cNvPr id="6" name="投影片編號版面配置區 5">
            <a:extLst>
              <a:ext uri="{FF2B5EF4-FFF2-40B4-BE49-F238E27FC236}">
                <a16:creationId xmlns:a16="http://schemas.microsoft.com/office/drawing/2014/main" id="{710A5E8A-B86E-CD43-AA50-3189C9ECBA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DCC29-A46D-394C-8BAF-5C99A16B31F1}" type="slidenum">
              <a:rPr kumimoji="1" lang="zh-TW" altLang="en-US" smtClean="0"/>
              <a:t>‹#›</a:t>
            </a:fld>
            <a:endParaRPr kumimoji="1" lang="zh-TW" altLang="en-US"/>
          </a:p>
        </p:txBody>
      </p:sp>
    </p:spTree>
    <p:extLst>
      <p:ext uri="{BB962C8B-B14F-4D97-AF65-F5344CB8AC3E}">
        <p14:creationId xmlns:p14="http://schemas.microsoft.com/office/powerpoint/2010/main" val="315254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749D32E-8C0B-304F-A3C3-AFCE7C1A383C}"/>
              </a:ext>
            </a:extLst>
          </p:cNvPr>
          <p:cNvSpPr>
            <a:spLocks noGrp="1"/>
          </p:cNvSpPr>
          <p:nvPr>
            <p:ph type="ctrTitle"/>
          </p:nvPr>
        </p:nvSpPr>
        <p:spPr/>
        <p:txBody>
          <a:bodyPr>
            <a:normAutofit/>
          </a:bodyPr>
          <a:lstStyle/>
          <a:p>
            <a:br>
              <a:rPr lang="es-ES" altLang="zh-TW" dirty="0">
                <a:latin typeface="Times New Roman" panose="02020603050405020304" pitchFamily="18" charset="0"/>
                <a:cs typeface="Times New Roman" panose="02020603050405020304" pitchFamily="18" charset="0"/>
              </a:rPr>
            </a:br>
            <a:endParaRPr kumimoji="1" lang="zh-TW" altLang="en-US" dirty="0">
              <a:latin typeface="Times New Roman" panose="02020603050405020304" pitchFamily="18" charset="0"/>
              <a:cs typeface="Times New Roman" panose="02020603050405020304" pitchFamily="18" charset="0"/>
            </a:endParaRPr>
          </a:p>
        </p:txBody>
      </p:sp>
      <p:sp>
        <p:nvSpPr>
          <p:cNvPr id="3" name="副標題 2">
            <a:extLst>
              <a:ext uri="{FF2B5EF4-FFF2-40B4-BE49-F238E27FC236}">
                <a16:creationId xmlns:a16="http://schemas.microsoft.com/office/drawing/2014/main" id="{0C4BF1EF-5EE6-1949-85C3-E4468172BA99}"/>
              </a:ext>
            </a:extLst>
          </p:cNvPr>
          <p:cNvSpPr>
            <a:spLocks noGrp="1"/>
          </p:cNvSpPr>
          <p:nvPr>
            <p:ph type="subTitle" idx="1"/>
          </p:nvPr>
        </p:nvSpPr>
        <p:spPr>
          <a:xfrm>
            <a:off x="716974" y="1122363"/>
            <a:ext cx="10868890" cy="5185970"/>
          </a:xfrm>
        </p:spPr>
        <p:txBody>
          <a:bodyPr>
            <a:normAutofit lnSpcReduction="10000"/>
          </a:bodyPr>
          <a:lstStyle/>
          <a:p>
            <a:pPr>
              <a:lnSpc>
                <a:spcPct val="120000"/>
              </a:lnSpc>
              <a:spcBef>
                <a:spcPts val="600"/>
              </a:spcBef>
            </a:pPr>
            <a:r>
              <a:rPr lang="es-ES" altLang="zh-TW" sz="4800" dirty="0" err="1">
                <a:latin typeface="Times New Roman" panose="02020603050405020304" pitchFamily="18" charset="0"/>
                <a:cs typeface="Times New Roman" panose="02020603050405020304" pitchFamily="18" charset="0"/>
              </a:rPr>
              <a:t>Some</a:t>
            </a:r>
            <a:r>
              <a:rPr lang="es-ES" altLang="zh-TW" sz="4800" dirty="0">
                <a:latin typeface="Times New Roman" panose="02020603050405020304" pitchFamily="18" charset="0"/>
                <a:cs typeface="Times New Roman" panose="02020603050405020304" pitchFamily="18" charset="0"/>
              </a:rPr>
              <a:t> </a:t>
            </a:r>
            <a:r>
              <a:rPr lang="es-ES" altLang="zh-TW" sz="4800" dirty="0" err="1">
                <a:latin typeface="Times New Roman" panose="02020603050405020304" pitchFamily="18" charset="0"/>
                <a:cs typeface="Times New Roman" panose="02020603050405020304" pitchFamily="18" charset="0"/>
              </a:rPr>
              <a:t>thoughts</a:t>
            </a:r>
            <a:r>
              <a:rPr lang="es-ES" altLang="zh-TW" sz="4800" dirty="0">
                <a:latin typeface="Times New Roman" panose="02020603050405020304" pitchFamily="18" charset="0"/>
                <a:cs typeface="Times New Roman" panose="02020603050405020304" pitchFamily="18" charset="0"/>
              </a:rPr>
              <a:t> </a:t>
            </a:r>
            <a:r>
              <a:rPr lang="es-ES" altLang="zh-TW" sz="4800" dirty="0" err="1">
                <a:latin typeface="Times New Roman" panose="02020603050405020304" pitchFamily="18" charset="0"/>
                <a:cs typeface="Times New Roman" panose="02020603050405020304" pitchFamily="18" charset="0"/>
              </a:rPr>
              <a:t>on</a:t>
            </a:r>
            <a:r>
              <a:rPr lang="es-ES" altLang="zh-TW" sz="4800" dirty="0">
                <a:latin typeface="Times New Roman" panose="02020603050405020304" pitchFamily="18" charset="0"/>
                <a:cs typeface="Times New Roman" panose="02020603050405020304" pitchFamily="18" charset="0"/>
              </a:rPr>
              <a:t> 4 </a:t>
            </a:r>
            <a:r>
              <a:rPr lang="en-US" altLang="zh-TW" sz="4800" dirty="0">
                <a:latin typeface="Times New Roman" panose="02020603050405020304" pitchFamily="18" charset="0"/>
                <a:cs typeface="Times New Roman" panose="02020603050405020304" pitchFamily="18" charset="0"/>
              </a:rPr>
              <a:t>excellent</a:t>
            </a:r>
            <a:r>
              <a:rPr lang="es-ES" altLang="zh-TW" sz="4800" dirty="0">
                <a:latin typeface="Times New Roman" panose="02020603050405020304" pitchFamily="18" charset="0"/>
                <a:cs typeface="Times New Roman" panose="02020603050405020304" pitchFamily="18" charset="0"/>
              </a:rPr>
              <a:t> </a:t>
            </a:r>
            <a:r>
              <a:rPr lang="es-ES" altLang="zh-TW" sz="4800" dirty="0" err="1">
                <a:latin typeface="Times New Roman" panose="02020603050405020304" pitchFamily="18" charset="0"/>
                <a:cs typeface="Times New Roman" panose="02020603050405020304" pitchFamily="18" charset="0"/>
              </a:rPr>
              <a:t>papers</a:t>
            </a:r>
            <a:endParaRPr lang="es-ES" altLang="zh-TW" sz="4800" dirty="0">
              <a:latin typeface="Times New Roman" panose="02020603050405020304" pitchFamily="18" charset="0"/>
              <a:cs typeface="Times New Roman" panose="02020603050405020304" pitchFamily="18" charset="0"/>
            </a:endParaRPr>
          </a:p>
          <a:p>
            <a:pPr marL="342900" indent="-342900">
              <a:lnSpc>
                <a:spcPct val="120000"/>
              </a:lnSpc>
              <a:spcBef>
                <a:spcPts val="0"/>
              </a:spcBef>
              <a:buFont typeface="Arial" panose="020B0604020202020204" pitchFamily="34" charset="0"/>
              <a:buChar char="•"/>
            </a:pPr>
            <a:endParaRPr lang="es-ES" altLang="zh-TW" sz="3000" dirty="0">
              <a:latin typeface="Times New Roman" panose="02020603050405020304" pitchFamily="18" charset="0"/>
              <a:cs typeface="Times New Roman" panose="02020603050405020304" pitchFamily="18" charset="0"/>
            </a:endParaRPr>
          </a:p>
          <a:p>
            <a:pPr marL="342900" indent="-342900">
              <a:lnSpc>
                <a:spcPct val="120000"/>
              </a:lnSpc>
              <a:spcBef>
                <a:spcPts val="0"/>
              </a:spcBef>
              <a:buFont typeface="Arial" panose="020B0604020202020204" pitchFamily="34" charset="0"/>
              <a:buChar char="•"/>
            </a:pPr>
            <a:r>
              <a:rPr lang="es-ES" altLang="zh-TW" sz="3000" dirty="0" err="1">
                <a:latin typeface="Times New Roman" panose="02020603050405020304" pitchFamily="18" charset="0"/>
                <a:cs typeface="Times New Roman" panose="02020603050405020304" pitchFamily="18" charset="0"/>
              </a:rPr>
              <a:t>Two</a:t>
            </a:r>
            <a:r>
              <a:rPr lang="es-ES" altLang="zh-TW" sz="3000" dirty="0">
                <a:latin typeface="Times New Roman" panose="02020603050405020304" pitchFamily="18" charset="0"/>
                <a:cs typeface="Times New Roman" panose="02020603050405020304" pitchFamily="18" charset="0"/>
              </a:rPr>
              <a:t> </a:t>
            </a:r>
            <a:r>
              <a:rPr lang="es-ES" altLang="zh-TW" sz="3000" dirty="0" err="1">
                <a:latin typeface="Times New Roman" panose="02020603050405020304" pitchFamily="18" charset="0"/>
                <a:cs typeface="Times New Roman" panose="02020603050405020304" pitchFamily="18" charset="0"/>
              </a:rPr>
              <a:t>Canadas</a:t>
            </a:r>
            <a:r>
              <a:rPr lang="es-ES" altLang="zh-TW" sz="3000" dirty="0">
                <a:latin typeface="Times New Roman" panose="02020603050405020304" pitchFamily="18" charset="0"/>
                <a:cs typeface="Times New Roman" panose="02020603050405020304" pitchFamily="18" charset="0"/>
              </a:rPr>
              <a:t>?</a:t>
            </a:r>
          </a:p>
          <a:p>
            <a:pPr marL="342900" indent="-342900">
              <a:lnSpc>
                <a:spcPct val="120000"/>
              </a:lnSpc>
              <a:spcBef>
                <a:spcPts val="0"/>
              </a:spcBef>
              <a:buFont typeface="Arial" panose="020B0604020202020204" pitchFamily="34" charset="0"/>
              <a:buChar char="•"/>
            </a:pPr>
            <a:r>
              <a:rPr lang="es-ES" altLang="zh-TW" sz="3000" dirty="0" err="1">
                <a:latin typeface="Times New Roman" panose="02020603050405020304" pitchFamily="18" charset="0"/>
                <a:cs typeface="Times New Roman" panose="02020603050405020304" pitchFamily="18" charset="0"/>
              </a:rPr>
              <a:t>Age-specific</a:t>
            </a:r>
            <a:r>
              <a:rPr lang="es-ES" altLang="zh-TW" sz="3000" dirty="0">
                <a:latin typeface="Times New Roman" panose="02020603050405020304" pitchFamily="18" charset="0"/>
                <a:cs typeface="Times New Roman" panose="02020603050405020304" pitchFamily="18" charset="0"/>
              </a:rPr>
              <a:t> </a:t>
            </a:r>
            <a:r>
              <a:rPr lang="es-ES" altLang="zh-TW" sz="3000" dirty="0" err="1">
                <a:latin typeface="Times New Roman" panose="02020603050405020304" pitchFamily="18" charset="0"/>
                <a:cs typeface="Times New Roman" panose="02020603050405020304" pitchFamily="18" charset="0"/>
              </a:rPr>
              <a:t>income</a:t>
            </a:r>
            <a:r>
              <a:rPr lang="es-ES" altLang="zh-TW" sz="3000" dirty="0">
                <a:latin typeface="Times New Roman" panose="02020603050405020304" pitchFamily="18" charset="0"/>
                <a:cs typeface="Times New Roman" panose="02020603050405020304" pitchFamily="18" charset="0"/>
              </a:rPr>
              <a:t> in </a:t>
            </a:r>
            <a:r>
              <a:rPr lang="es-ES" altLang="zh-TW" sz="3000" dirty="0" err="1">
                <a:latin typeface="Times New Roman" panose="02020603050405020304" pitchFamily="18" charset="0"/>
                <a:cs typeface="Times New Roman" panose="02020603050405020304" pitchFamily="18" charset="0"/>
              </a:rPr>
              <a:t>Europe</a:t>
            </a:r>
            <a:endParaRPr lang="es-ES" altLang="zh-TW" sz="3000" dirty="0">
              <a:latin typeface="Times New Roman" panose="02020603050405020304" pitchFamily="18" charset="0"/>
              <a:cs typeface="Times New Roman" panose="02020603050405020304" pitchFamily="18" charset="0"/>
            </a:endParaRPr>
          </a:p>
          <a:p>
            <a:pPr marL="342900" indent="-342900">
              <a:lnSpc>
                <a:spcPct val="120000"/>
              </a:lnSpc>
              <a:spcBef>
                <a:spcPts val="0"/>
              </a:spcBef>
              <a:buFont typeface="Arial" panose="020B0604020202020204" pitchFamily="34" charset="0"/>
              <a:buChar char="•"/>
            </a:pPr>
            <a:r>
              <a:rPr lang="es-ES" altLang="zh-TW" sz="3000" dirty="0">
                <a:latin typeface="Times New Roman" panose="02020603050405020304" pitchFamily="18" charset="0"/>
                <a:cs typeface="Times New Roman" panose="02020603050405020304" pitchFamily="18" charset="0"/>
              </a:rPr>
              <a:t>Long-run </a:t>
            </a:r>
            <a:r>
              <a:rPr lang="es-ES" altLang="zh-TW" sz="3000" dirty="0" err="1">
                <a:latin typeface="Times New Roman" panose="02020603050405020304" pitchFamily="18" charset="0"/>
                <a:cs typeface="Times New Roman" panose="02020603050405020304" pitchFamily="18" charset="0"/>
              </a:rPr>
              <a:t>intergenational</a:t>
            </a:r>
            <a:r>
              <a:rPr lang="es-ES" altLang="zh-TW" sz="3000" dirty="0">
                <a:latin typeface="Times New Roman" panose="02020603050405020304" pitchFamily="18" charset="0"/>
                <a:cs typeface="Times New Roman" panose="02020603050405020304" pitchFamily="18" charset="0"/>
              </a:rPr>
              <a:t> </a:t>
            </a:r>
            <a:r>
              <a:rPr lang="es-ES" altLang="zh-TW" sz="3000" dirty="0" err="1">
                <a:latin typeface="Times New Roman" panose="02020603050405020304" pitchFamily="18" charset="0"/>
                <a:cs typeface="Times New Roman" panose="02020603050405020304" pitchFamily="18" charset="0"/>
              </a:rPr>
              <a:t>transfers</a:t>
            </a:r>
            <a:r>
              <a:rPr lang="es-ES" altLang="zh-TW" sz="3000" dirty="0">
                <a:latin typeface="Times New Roman" panose="02020603050405020304" pitchFamily="18" charset="0"/>
                <a:cs typeface="Times New Roman" panose="02020603050405020304" pitchFamily="18" charset="0"/>
              </a:rPr>
              <a:t> in </a:t>
            </a:r>
            <a:r>
              <a:rPr lang="es-ES" altLang="zh-TW" sz="3000" dirty="0" err="1">
                <a:latin typeface="Times New Roman" panose="02020603050405020304" pitchFamily="18" charset="0"/>
                <a:cs typeface="Times New Roman" panose="02020603050405020304" pitchFamily="18" charset="0"/>
              </a:rPr>
              <a:t>Spain</a:t>
            </a:r>
            <a:r>
              <a:rPr lang="es-ES" altLang="zh-TW" sz="3000" dirty="0">
                <a:latin typeface="Times New Roman" panose="02020603050405020304" pitchFamily="18" charset="0"/>
                <a:cs typeface="Times New Roman" panose="02020603050405020304" pitchFamily="18" charset="0"/>
              </a:rPr>
              <a:t> </a:t>
            </a:r>
          </a:p>
          <a:p>
            <a:pPr marL="342900" indent="-342900">
              <a:lnSpc>
                <a:spcPct val="120000"/>
              </a:lnSpc>
              <a:spcBef>
                <a:spcPts val="0"/>
              </a:spcBef>
              <a:buFont typeface="Arial" panose="020B0604020202020204" pitchFamily="34" charset="0"/>
              <a:buChar char="•"/>
            </a:pPr>
            <a:r>
              <a:rPr lang="es-ES" altLang="zh-TW" sz="3000" dirty="0" err="1">
                <a:latin typeface="Times New Roman" panose="02020603050405020304" pitchFamily="18" charset="0"/>
                <a:cs typeface="Times New Roman" panose="02020603050405020304" pitchFamily="18" charset="0"/>
              </a:rPr>
              <a:t>Unequal</a:t>
            </a:r>
            <a:r>
              <a:rPr lang="es-ES" altLang="zh-TW" sz="3000" dirty="0">
                <a:latin typeface="Times New Roman" panose="02020603050405020304" pitchFamily="18" charset="0"/>
                <a:cs typeface="Times New Roman" panose="02020603050405020304" pitchFamily="18" charset="0"/>
              </a:rPr>
              <a:t> </a:t>
            </a:r>
            <a:r>
              <a:rPr lang="es-ES" altLang="zh-TW" sz="3000" dirty="0" err="1">
                <a:latin typeface="Times New Roman" panose="02020603050405020304" pitchFamily="18" charset="0"/>
                <a:cs typeface="Times New Roman" panose="02020603050405020304" pitchFamily="18" charset="0"/>
              </a:rPr>
              <a:t>opportunities</a:t>
            </a:r>
            <a:r>
              <a:rPr lang="es-ES" altLang="zh-TW" sz="3000" dirty="0">
                <a:latin typeface="Times New Roman" panose="02020603050405020304" pitchFamily="18" charset="0"/>
                <a:cs typeface="Times New Roman" panose="02020603050405020304" pitchFamily="18" charset="0"/>
              </a:rPr>
              <a:t> to </a:t>
            </a:r>
            <a:r>
              <a:rPr lang="es-ES" altLang="zh-TW" sz="3000" dirty="0" err="1">
                <a:latin typeface="Times New Roman" panose="02020603050405020304" pitchFamily="18" charset="0"/>
                <a:cs typeface="Times New Roman" panose="02020603050405020304" pitchFamily="18" charset="0"/>
              </a:rPr>
              <a:t>education</a:t>
            </a:r>
            <a:r>
              <a:rPr lang="es-ES" altLang="zh-TW" sz="3000" dirty="0">
                <a:latin typeface="Times New Roman" panose="02020603050405020304" pitchFamily="18" charset="0"/>
                <a:cs typeface="Times New Roman" panose="02020603050405020304" pitchFamily="18" charset="0"/>
              </a:rPr>
              <a:t> in </a:t>
            </a:r>
            <a:r>
              <a:rPr lang="es-ES" altLang="zh-TW" sz="3000" dirty="0" err="1">
                <a:latin typeface="Times New Roman" panose="02020603050405020304" pitchFamily="18" charset="0"/>
                <a:cs typeface="Times New Roman" panose="02020603050405020304" pitchFamily="18" charset="0"/>
              </a:rPr>
              <a:t>Mexico</a:t>
            </a:r>
            <a:endParaRPr lang="es-ES" altLang="zh-TW" sz="3000" dirty="0">
              <a:latin typeface="Times New Roman" panose="02020603050405020304" pitchFamily="18" charset="0"/>
              <a:cs typeface="Times New Roman" panose="02020603050405020304" pitchFamily="18" charset="0"/>
            </a:endParaRPr>
          </a:p>
          <a:p>
            <a:pPr>
              <a:lnSpc>
                <a:spcPct val="120000"/>
              </a:lnSpc>
              <a:spcBef>
                <a:spcPts val="600"/>
              </a:spcBef>
            </a:pPr>
            <a:endParaRPr lang="es-ES" altLang="zh-TW" sz="3000" dirty="0">
              <a:latin typeface="Times New Roman" panose="02020603050405020304" pitchFamily="18" charset="0"/>
              <a:cs typeface="Times New Roman" panose="02020603050405020304" pitchFamily="18" charset="0"/>
            </a:endParaRPr>
          </a:p>
          <a:p>
            <a:pPr>
              <a:lnSpc>
                <a:spcPct val="120000"/>
              </a:lnSpc>
              <a:spcBef>
                <a:spcPts val="600"/>
              </a:spcBef>
            </a:pPr>
            <a:r>
              <a:rPr lang="es-ES" altLang="zh-TW" dirty="0" err="1">
                <a:latin typeface="Times New Roman" panose="02020603050405020304" pitchFamily="18" charset="0"/>
                <a:cs typeface="Times New Roman" panose="02020603050405020304" pitchFamily="18" charset="0"/>
              </a:rPr>
              <a:t>Thursday</a:t>
            </a:r>
            <a:r>
              <a:rPr lang="es-ES" altLang="zh-TW" dirty="0">
                <a:latin typeface="Times New Roman" panose="02020603050405020304" pitchFamily="18" charset="0"/>
                <a:cs typeface="Times New Roman" panose="02020603050405020304" pitchFamily="18" charset="0"/>
              </a:rPr>
              <a:t>, </a:t>
            </a:r>
            <a:r>
              <a:rPr lang="es-ES" altLang="zh-TW" dirty="0" err="1">
                <a:latin typeface="Times New Roman" panose="02020603050405020304" pitchFamily="18" charset="0"/>
                <a:cs typeface="Times New Roman" panose="02020603050405020304" pitchFamily="18" charset="0"/>
              </a:rPr>
              <a:t>August</a:t>
            </a:r>
            <a:r>
              <a:rPr lang="es-ES" altLang="zh-TW" dirty="0">
                <a:latin typeface="Times New Roman" panose="02020603050405020304" pitchFamily="18" charset="0"/>
                <a:cs typeface="Times New Roman" panose="02020603050405020304" pitchFamily="18" charset="0"/>
              </a:rPr>
              <a:t> 6, 6:00-7:15am, </a:t>
            </a:r>
            <a:r>
              <a:rPr lang="es-ES" altLang="zh-TW" dirty="0" err="1">
                <a:latin typeface="Times New Roman" panose="02020603050405020304" pitchFamily="18" charset="0"/>
                <a:cs typeface="Times New Roman" panose="02020603050405020304" pitchFamily="18" charset="0"/>
              </a:rPr>
              <a:t>Chair</a:t>
            </a:r>
            <a:r>
              <a:rPr lang="es-ES" altLang="zh-TW" dirty="0">
                <a:latin typeface="Times New Roman" panose="02020603050405020304" pitchFamily="18" charset="0"/>
                <a:cs typeface="Times New Roman" panose="02020603050405020304" pitchFamily="18" charset="0"/>
              </a:rPr>
              <a:t>: Ronald Lee </a:t>
            </a:r>
          </a:p>
          <a:p>
            <a:pPr>
              <a:lnSpc>
                <a:spcPct val="120000"/>
              </a:lnSpc>
              <a:spcBef>
                <a:spcPts val="600"/>
              </a:spcBef>
            </a:pPr>
            <a:r>
              <a:rPr lang="es-ES" altLang="zh-TW" dirty="0" err="1">
                <a:latin typeface="Times New Roman" panose="02020603050405020304" pitchFamily="18" charset="0"/>
                <a:cs typeface="Times New Roman" panose="02020603050405020304" pitchFamily="18" charset="0"/>
              </a:rPr>
              <a:t>An</a:t>
            </a:r>
            <a:r>
              <a:rPr lang="es-ES" altLang="zh-TW" dirty="0">
                <a:latin typeface="Times New Roman" panose="02020603050405020304" pitchFamily="18" charset="0"/>
                <a:cs typeface="Times New Roman" panose="02020603050405020304" pitchFamily="18" charset="0"/>
              </a:rPr>
              <a:t>-Chi </a:t>
            </a:r>
            <a:r>
              <a:rPr lang="es-ES" altLang="zh-TW" dirty="0" err="1">
                <a:latin typeface="Times New Roman" panose="02020603050405020304" pitchFamily="18" charset="0"/>
                <a:cs typeface="Times New Roman" panose="02020603050405020304" pitchFamily="18" charset="0"/>
              </a:rPr>
              <a:t>Tung</a:t>
            </a:r>
            <a:r>
              <a:rPr lang="es-ES" altLang="zh-TW" dirty="0">
                <a:latin typeface="Times New Roman" panose="02020603050405020304" pitchFamily="18" charset="0"/>
                <a:cs typeface="Times New Roman" panose="02020603050405020304" pitchFamily="18" charset="0"/>
              </a:rPr>
              <a:t>, IEAS (</a:t>
            </a:r>
            <a:r>
              <a:rPr lang="es-ES" altLang="zh-TW" dirty="0" err="1">
                <a:latin typeface="Times New Roman" panose="02020603050405020304" pitchFamily="18" charset="0"/>
                <a:cs typeface="Times New Roman" panose="02020603050405020304" pitchFamily="18" charset="0"/>
              </a:rPr>
              <a:t>actung@econ.sínica.edu.tw</a:t>
            </a:r>
            <a:r>
              <a:rPr lang="es-ES" altLang="zh-TW" dirty="0">
                <a:latin typeface="Times New Roman" panose="02020603050405020304" pitchFamily="18" charset="0"/>
                <a:cs typeface="Times New Roman" panose="02020603050405020304" pitchFamily="18" charset="0"/>
              </a:rPr>
              <a:t>)</a:t>
            </a:r>
          </a:p>
          <a:p>
            <a:endParaRPr kumimoji="1" lang="zh-TW" altLang="en-US" dirty="0"/>
          </a:p>
        </p:txBody>
      </p:sp>
    </p:spTree>
    <p:extLst>
      <p:ext uri="{BB962C8B-B14F-4D97-AF65-F5344CB8AC3E}">
        <p14:creationId xmlns:p14="http://schemas.microsoft.com/office/powerpoint/2010/main" val="1000604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5C20A00-026E-F644-B5AC-C7721AB507B3}"/>
              </a:ext>
            </a:extLst>
          </p:cNvPr>
          <p:cNvSpPr>
            <a:spLocks noGrp="1"/>
          </p:cNvSpPr>
          <p:nvPr>
            <p:ph type="title"/>
          </p:nvPr>
        </p:nvSpPr>
        <p:spPr/>
        <p:txBody>
          <a:bodyPr>
            <a:normAutofit/>
          </a:bodyPr>
          <a:lstStyle/>
          <a:p>
            <a:r>
              <a:rPr lang="es-ES" altLang="zh-TW" dirty="0" err="1">
                <a:latin typeface="Times New Roman" panose="02020603050405020304" pitchFamily="18" charset="0"/>
                <a:cs typeface="Times New Roman" panose="02020603050405020304" pitchFamily="18" charset="0"/>
              </a:rPr>
              <a:t>Intergenerational</a:t>
            </a:r>
            <a:r>
              <a:rPr lang="es-ES" altLang="zh-TW" dirty="0">
                <a:latin typeface="Times New Roman" panose="02020603050405020304" pitchFamily="18" charset="0"/>
                <a:cs typeface="Times New Roman" panose="02020603050405020304" pitchFamily="18" charset="0"/>
              </a:rPr>
              <a:t> </a:t>
            </a:r>
            <a:r>
              <a:rPr lang="es-ES" altLang="zh-TW" dirty="0" err="1">
                <a:latin typeface="Times New Roman" panose="02020603050405020304" pitchFamily="18" charset="0"/>
                <a:cs typeface="Times New Roman" panose="02020603050405020304" pitchFamily="18" charset="0"/>
              </a:rPr>
              <a:t>Economy</a:t>
            </a:r>
            <a:r>
              <a:rPr lang="es-ES" altLang="zh-TW" dirty="0">
                <a:latin typeface="Times New Roman" panose="02020603050405020304" pitchFamily="18" charset="0"/>
                <a:cs typeface="Times New Roman" panose="02020603050405020304" pitchFamily="18" charset="0"/>
              </a:rPr>
              <a:t> in </a:t>
            </a:r>
            <a:r>
              <a:rPr lang="es-ES" altLang="zh-TW" dirty="0" err="1">
                <a:latin typeface="Times New Roman" panose="02020603050405020304" pitchFamily="18" charset="0"/>
                <a:cs typeface="Times New Roman" panose="02020603050405020304" pitchFamily="18" charset="0"/>
              </a:rPr>
              <a:t>Canada</a:t>
            </a:r>
            <a:r>
              <a:rPr lang="es-ES" altLang="zh-TW" dirty="0">
                <a:latin typeface="Times New Roman" panose="02020603050405020304" pitchFamily="18" charset="0"/>
                <a:cs typeface="Times New Roman" panose="02020603050405020304" pitchFamily="18" charset="0"/>
              </a:rPr>
              <a:t>: A tale of </a:t>
            </a:r>
            <a:r>
              <a:rPr lang="es-ES" altLang="zh-TW" dirty="0" err="1">
                <a:latin typeface="Times New Roman" panose="02020603050405020304" pitchFamily="18" charset="0"/>
                <a:cs typeface="Times New Roman" panose="02020603050405020304" pitchFamily="18" charset="0"/>
              </a:rPr>
              <a:t>two</a:t>
            </a:r>
            <a:r>
              <a:rPr lang="es-ES" altLang="zh-TW" dirty="0">
                <a:latin typeface="Times New Roman" panose="02020603050405020304" pitchFamily="18" charset="0"/>
                <a:cs typeface="Times New Roman" panose="02020603050405020304" pitchFamily="18" charset="0"/>
              </a:rPr>
              <a:t> </a:t>
            </a:r>
            <a:r>
              <a:rPr lang="es-ES" altLang="zh-TW" dirty="0" err="1">
                <a:latin typeface="Times New Roman" panose="02020603050405020304" pitchFamily="18" charset="0"/>
                <a:cs typeface="Times New Roman" panose="02020603050405020304" pitchFamily="18" charset="0"/>
              </a:rPr>
              <a:t>countries</a:t>
            </a:r>
            <a:r>
              <a:rPr lang="es-ES" altLang="zh-TW" dirty="0">
                <a:latin typeface="Times New Roman" panose="02020603050405020304" pitchFamily="18" charset="0"/>
                <a:cs typeface="Times New Roman" panose="02020603050405020304" pitchFamily="18" charset="0"/>
              </a:rPr>
              <a:t>?</a:t>
            </a:r>
            <a:endParaRPr kumimoji="1"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3ACE2B59-6B5B-294C-B623-7EFBF3FD27C3}"/>
              </a:ext>
            </a:extLst>
          </p:cNvPr>
          <p:cNvSpPr>
            <a:spLocks noGrp="1"/>
          </p:cNvSpPr>
          <p:nvPr>
            <p:ph idx="1"/>
          </p:nvPr>
        </p:nvSpPr>
        <p:spPr/>
        <p:txBody>
          <a:bodyPr>
            <a:normAutofit fontScale="85000" lnSpcReduction="20000"/>
          </a:bodyPr>
          <a:lstStyle/>
          <a:p>
            <a:pPr>
              <a:lnSpc>
                <a:spcPct val="120000"/>
              </a:lnSpc>
            </a:pPr>
            <a:r>
              <a:rPr kumimoji="1" lang="en-US" altLang="zh-TW" dirty="0">
                <a:latin typeface="Times New Roman" panose="02020603050405020304" pitchFamily="18" charset="0"/>
                <a:cs typeface="Times New Roman" panose="02020603050405020304" pitchFamily="18" charset="0"/>
              </a:rPr>
              <a:t>The paper</a:t>
            </a:r>
          </a:p>
          <a:p>
            <a:pPr lvl="1">
              <a:lnSpc>
                <a:spcPct val="120000"/>
              </a:lnSpc>
              <a:buFont typeface="Wingdings" pitchFamily="2" charset="2"/>
              <a:buChar char="ü"/>
            </a:pPr>
            <a:r>
              <a:rPr kumimoji="1" lang="en-US" altLang="zh-TW" dirty="0">
                <a:latin typeface="Times New Roman" panose="02020603050405020304" pitchFamily="18" charset="0"/>
                <a:cs typeface="Times New Roman" panose="02020603050405020304" pitchFamily="18" charset="0"/>
              </a:rPr>
              <a:t>1997-2017, by province, C, TG, YL</a:t>
            </a:r>
          </a:p>
          <a:p>
            <a:pPr lvl="1">
              <a:lnSpc>
                <a:spcPct val="120000"/>
              </a:lnSpc>
              <a:buFont typeface="Wingdings" pitchFamily="2" charset="2"/>
              <a:buChar char="ü"/>
            </a:pPr>
            <a:r>
              <a:rPr kumimoji="1" lang="en-US" altLang="zh-TW" dirty="0">
                <a:latin typeface="Times New Roman" panose="02020603050405020304" pitchFamily="18" charset="0"/>
                <a:cs typeface="Times New Roman" panose="02020603050405020304" pitchFamily="18" charset="0"/>
              </a:rPr>
              <a:t>2 Canadas (one older, poorer, yet higher public benefits), but 1 Canadian Federation</a:t>
            </a:r>
          </a:p>
          <a:p>
            <a:pPr>
              <a:lnSpc>
                <a:spcPct val="120000"/>
              </a:lnSpc>
            </a:pPr>
            <a:r>
              <a:rPr kumimoji="1" lang="en-US" altLang="zh-TW" dirty="0">
                <a:latin typeface="Times New Roman" panose="02020603050405020304" pitchFamily="18" charset="0"/>
                <a:cs typeface="Times New Roman" panose="02020603050405020304" pitchFamily="18" charset="0"/>
              </a:rPr>
              <a:t>Questions</a:t>
            </a:r>
          </a:p>
          <a:p>
            <a:pPr marL="914400" lvl="1" indent="-457200">
              <a:lnSpc>
                <a:spcPct val="120000"/>
              </a:lnSpc>
              <a:buFont typeface="+mj-lt"/>
              <a:buAutoNum type="alphaLcPeriod"/>
            </a:pPr>
            <a:r>
              <a:rPr kumimoji="1" lang="en-US" altLang="zh-TW" dirty="0">
                <a:latin typeface="Times New Roman" panose="02020603050405020304" pitchFamily="18" charset="0"/>
                <a:cs typeface="Times New Roman" panose="02020603050405020304" pitchFamily="18" charset="0"/>
              </a:rPr>
              <a:t>(p.5) “How this imbalance between age groups and provinces is explained: public transfers? </a:t>
            </a:r>
            <a:r>
              <a:rPr kumimoji="1" lang="en-US" altLang="zh-TW" dirty="0" err="1">
                <a:latin typeface="Times New Roman" panose="02020603050405020304" pitchFamily="18" charset="0"/>
                <a:cs typeface="Times New Roman" panose="02020603050405020304" pitchFamily="18" charset="0"/>
              </a:rPr>
              <a:t>Labour</a:t>
            </a:r>
            <a:r>
              <a:rPr kumimoji="1" lang="en-US" altLang="zh-TW" dirty="0">
                <a:latin typeface="Times New Roman" panose="02020603050405020304" pitchFamily="18" charset="0"/>
                <a:cs typeface="Times New Roman" panose="02020603050405020304" pitchFamily="18" charset="0"/>
              </a:rPr>
              <a:t> income? Other?”</a:t>
            </a:r>
          </a:p>
          <a:p>
            <a:pPr lvl="1">
              <a:lnSpc>
                <a:spcPct val="120000"/>
              </a:lnSpc>
              <a:buFont typeface="標準系統字體"/>
              <a:buChar char="→"/>
            </a:pPr>
            <a:r>
              <a:rPr kumimoji="1" lang="en-US" altLang="zh-TW" dirty="0">
                <a:latin typeface="Times New Roman" panose="02020603050405020304" pitchFamily="18" charset="0"/>
                <a:cs typeface="Times New Roman" panose="02020603050405020304" pitchFamily="18" charset="0"/>
              </a:rPr>
              <a:t> Does migration also have a role behind? Or is it not a problem?</a:t>
            </a:r>
          </a:p>
          <a:p>
            <a:pPr marL="457200" lvl="1" indent="0">
              <a:lnSpc>
                <a:spcPct val="120000"/>
              </a:lnSpc>
              <a:buNone/>
            </a:pPr>
            <a:r>
              <a:rPr kumimoji="1" lang="en-US" altLang="zh-TW" dirty="0">
                <a:latin typeface="Times New Roman" panose="02020603050405020304" pitchFamily="18" charset="0"/>
                <a:cs typeface="Times New Roman" panose="02020603050405020304" pitchFamily="18" charset="0"/>
              </a:rPr>
              <a:t>	Migration can be self-selective with a vicious circle: </a:t>
            </a:r>
          </a:p>
          <a:p>
            <a:pPr marL="457200" lvl="1" indent="0">
              <a:lnSpc>
                <a:spcPct val="120000"/>
              </a:lnSpc>
              <a:buNone/>
            </a:pPr>
            <a:r>
              <a:rPr kumimoji="1" lang="en-US" altLang="zh-TW" dirty="0">
                <a:latin typeface="Times New Roman" panose="02020603050405020304" pitchFamily="18" charset="0"/>
                <a:cs typeface="Times New Roman" panose="02020603050405020304" pitchFamily="18" charset="0"/>
              </a:rPr>
              <a:t>	      low wage and/or biased welfare program =&gt; young/skilled people leave </a:t>
            </a:r>
          </a:p>
          <a:p>
            <a:pPr marL="457200" lvl="1" indent="0">
              <a:lnSpc>
                <a:spcPct val="120000"/>
              </a:lnSpc>
              <a:buNone/>
            </a:pPr>
            <a:r>
              <a:rPr kumimoji="1" lang="en-US" altLang="zh-TW" dirty="0">
                <a:latin typeface="Times New Roman" panose="02020603050405020304" pitchFamily="18" charset="0"/>
                <a:cs typeface="Times New Roman" panose="02020603050405020304" pitchFamily="18" charset="0"/>
              </a:rPr>
              <a:t>		=&gt; faster population aging, lower wages, fiscal deficits  =&gt; more out-migration…</a:t>
            </a:r>
          </a:p>
          <a:p>
            <a:pPr marL="457200" lvl="1" indent="0">
              <a:lnSpc>
                <a:spcPct val="120000"/>
              </a:lnSpc>
              <a:buNone/>
            </a:pPr>
            <a:r>
              <a:rPr kumimoji="1" lang="en-US" altLang="zh-TW" dirty="0">
                <a:latin typeface="Times New Roman" panose="02020603050405020304" pitchFamily="18" charset="0"/>
                <a:cs typeface="Times New Roman" panose="02020603050405020304" pitchFamily="18" charset="0"/>
              </a:rPr>
              <a:t>b. 	Policy implication to Canadian Federation who bears the consequence of Quebec’s problem?</a:t>
            </a:r>
            <a:endParaRPr kumimoji="1" lang="zh-TW" altLang="en-US" dirty="0">
              <a:latin typeface="Times New Roman" panose="02020603050405020304" pitchFamily="18" charset="0"/>
              <a:cs typeface="Times New Roman" panose="02020603050405020304" pitchFamily="18" charset="0"/>
            </a:endParaRPr>
          </a:p>
          <a:p>
            <a:pPr>
              <a:lnSpc>
                <a:spcPct val="110000"/>
              </a:lnSpc>
            </a:pPr>
            <a:endParaRPr lang="de-AT" altLang="zh-TW" dirty="0">
              <a:latin typeface="Times New Roman" panose="02020603050405020304" pitchFamily="18" charset="0"/>
              <a:cs typeface="Times New Roman" panose="02020603050405020304" pitchFamily="18" charset="0"/>
            </a:endParaRPr>
          </a:p>
          <a:p>
            <a:endParaRPr kumimoji="1" lang="zh-TW" altLang="en-US" dirty="0"/>
          </a:p>
        </p:txBody>
      </p:sp>
    </p:spTree>
    <p:extLst>
      <p:ext uri="{BB962C8B-B14F-4D97-AF65-F5344CB8AC3E}">
        <p14:creationId xmlns:p14="http://schemas.microsoft.com/office/powerpoint/2010/main" val="34476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5C20A00-026E-F644-B5AC-C7721AB507B3}"/>
              </a:ext>
            </a:extLst>
          </p:cNvPr>
          <p:cNvSpPr>
            <a:spLocks noGrp="1"/>
          </p:cNvSpPr>
          <p:nvPr>
            <p:ph type="title"/>
          </p:nvPr>
        </p:nvSpPr>
        <p:spPr/>
        <p:txBody>
          <a:bodyPr>
            <a:normAutofit/>
          </a:bodyPr>
          <a:lstStyle/>
          <a:p>
            <a:r>
              <a:rPr lang="en-US" altLang="zh-TW" dirty="0">
                <a:latin typeface="Times New Roman" panose="02020603050405020304" pitchFamily="18" charset="0"/>
                <a:cs typeface="Times New Roman" panose="02020603050405020304" pitchFamily="18" charset="0"/>
              </a:rPr>
              <a:t>Age-specific changes in income in 9 European countries: 2008-2017</a:t>
            </a:r>
            <a:endParaRPr kumimoji="1"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3ACE2B59-6B5B-294C-B623-7EFBF3FD27C3}"/>
              </a:ext>
            </a:extLst>
          </p:cNvPr>
          <p:cNvSpPr>
            <a:spLocks noGrp="1"/>
          </p:cNvSpPr>
          <p:nvPr>
            <p:ph idx="1"/>
          </p:nvPr>
        </p:nvSpPr>
        <p:spPr>
          <a:xfrm>
            <a:off x="838200" y="1825623"/>
            <a:ext cx="10515600" cy="4410790"/>
          </a:xfrm>
        </p:spPr>
        <p:txBody>
          <a:bodyPr>
            <a:normAutofit fontScale="92500" lnSpcReduction="20000"/>
          </a:bodyPr>
          <a:lstStyle/>
          <a:p>
            <a:pPr marL="0">
              <a:lnSpc>
                <a:spcPct val="130000"/>
              </a:lnSpc>
            </a:pPr>
            <a:r>
              <a:rPr lang="de-AT" altLang="zh-TW" sz="2600" dirty="0">
                <a:latin typeface="Times New Roman" panose="02020603050405020304" pitchFamily="18" charset="0"/>
                <a:cs typeface="Times New Roman" panose="02020603050405020304" pitchFamily="18" charset="0"/>
              </a:rPr>
              <a:t>The </a:t>
            </a:r>
            <a:r>
              <a:rPr lang="de-AT" altLang="zh-TW" sz="2600" dirty="0" err="1">
                <a:latin typeface="Times New Roman" panose="02020603050405020304" pitchFamily="18" charset="0"/>
                <a:cs typeface="Times New Roman" panose="02020603050405020304" pitchFamily="18" charset="0"/>
              </a:rPr>
              <a:t>paper</a:t>
            </a:r>
            <a:endParaRPr lang="de-AT" altLang="zh-TW" sz="2600" dirty="0">
              <a:latin typeface="Times New Roman" panose="02020603050405020304" pitchFamily="18" charset="0"/>
              <a:cs typeface="Times New Roman" panose="02020603050405020304" pitchFamily="18" charset="0"/>
            </a:endParaRPr>
          </a:p>
          <a:p>
            <a:pPr marL="457200" lvl="2">
              <a:lnSpc>
                <a:spcPct val="130000"/>
              </a:lnSpc>
              <a:buFont typeface="Wingdings" pitchFamily="2" charset="2"/>
              <a:buChar char="ü"/>
            </a:pPr>
            <a:r>
              <a:rPr lang="de-AT" altLang="zh-TW" sz="2200" dirty="0">
                <a:latin typeface="Times New Roman" panose="02020603050405020304" pitchFamily="18" charset="0"/>
                <a:cs typeface="Times New Roman" panose="02020603050405020304" pitchFamily="18" charset="0"/>
              </a:rPr>
              <a:t>2008-2017, YL, YA, TGO, TGSI, </a:t>
            </a:r>
            <a:r>
              <a:rPr lang="de-AT" altLang="zh-TW" sz="2200" dirty="0" err="1">
                <a:latin typeface="Times New Roman" panose="02020603050405020304" pitchFamily="18" charset="0"/>
                <a:cs typeface="Times New Roman" panose="02020603050405020304" pitchFamily="18" charset="0"/>
              </a:rPr>
              <a:t>primary</a:t>
            </a:r>
            <a:r>
              <a:rPr lang="de-AT" altLang="zh-TW" sz="2200" dirty="0">
                <a:latin typeface="Times New Roman" panose="02020603050405020304" pitchFamily="18" charset="0"/>
                <a:cs typeface="Times New Roman" panose="02020603050405020304" pitchFamily="18" charset="0"/>
              </a:rPr>
              <a:t> </a:t>
            </a:r>
            <a:r>
              <a:rPr lang="de-AT" altLang="zh-TW" sz="2200" dirty="0" err="1">
                <a:latin typeface="Times New Roman" panose="02020603050405020304" pitchFamily="18" charset="0"/>
                <a:cs typeface="Times New Roman" panose="02020603050405020304" pitchFamily="18" charset="0"/>
              </a:rPr>
              <a:t>income</a:t>
            </a:r>
            <a:r>
              <a:rPr lang="de-AT" altLang="zh-TW" sz="2200" dirty="0">
                <a:latin typeface="Times New Roman" panose="02020603050405020304" pitchFamily="18" charset="0"/>
                <a:cs typeface="Times New Roman" panose="02020603050405020304" pitchFamily="18" charset="0"/>
              </a:rPr>
              <a:t>, </a:t>
            </a:r>
            <a:r>
              <a:rPr lang="de-AT" altLang="zh-TW" sz="2200" dirty="0" err="1">
                <a:latin typeface="Times New Roman" panose="02020603050405020304" pitchFamily="18" charset="0"/>
                <a:cs typeface="Times New Roman" panose="02020603050405020304" pitchFamily="18" charset="0"/>
              </a:rPr>
              <a:t>disposable</a:t>
            </a:r>
            <a:r>
              <a:rPr lang="de-AT" altLang="zh-TW" sz="2200" dirty="0">
                <a:latin typeface="Times New Roman" panose="02020603050405020304" pitchFamily="18" charset="0"/>
                <a:cs typeface="Times New Roman" panose="02020603050405020304" pitchFamily="18" charset="0"/>
              </a:rPr>
              <a:t> </a:t>
            </a:r>
            <a:r>
              <a:rPr lang="de-AT" altLang="zh-TW" sz="2200" dirty="0" err="1">
                <a:latin typeface="Times New Roman" panose="02020603050405020304" pitchFamily="18" charset="0"/>
                <a:cs typeface="Times New Roman" panose="02020603050405020304" pitchFamily="18" charset="0"/>
              </a:rPr>
              <a:t>income</a:t>
            </a:r>
            <a:endParaRPr lang="de-AT" altLang="zh-TW" sz="2200" dirty="0">
              <a:latin typeface="Times New Roman" panose="02020603050405020304" pitchFamily="18" charset="0"/>
              <a:cs typeface="Times New Roman" panose="02020603050405020304" pitchFamily="18" charset="0"/>
            </a:endParaRPr>
          </a:p>
          <a:p>
            <a:pPr marL="457200" lvl="2">
              <a:lnSpc>
                <a:spcPct val="130000"/>
              </a:lnSpc>
              <a:buFont typeface="Wingdings" pitchFamily="2" charset="2"/>
              <a:buChar char="ü"/>
            </a:pPr>
            <a:r>
              <a:rPr lang="en-US" altLang="zh-TW" sz="2200" dirty="0">
                <a:latin typeface="Times New Roman" panose="02020603050405020304" pitchFamily="18" charset="0"/>
                <a:cs typeface="Times New Roman" panose="02020603050405020304" pitchFamily="18" charset="0"/>
              </a:rPr>
              <a:t>Austria, Estonia, Greece, Spain, France, Italy, Poland, Sweden and Slovenia</a:t>
            </a:r>
          </a:p>
          <a:p>
            <a:pPr marL="457200" lvl="2">
              <a:lnSpc>
                <a:spcPct val="130000"/>
              </a:lnSpc>
              <a:buFont typeface="Wingdings" pitchFamily="2" charset="2"/>
              <a:buChar char="ü"/>
            </a:pPr>
            <a:r>
              <a:rPr lang="en-US" altLang="zh-TW" sz="2200" dirty="0">
                <a:latin typeface="Times New Roman" panose="02020603050405020304" pitchFamily="18" charset="0"/>
                <a:cs typeface="Times New Roman" panose="02020603050405020304" pitchFamily="18" charset="0"/>
              </a:rPr>
              <a:t>Many thought-provoking findings, such as decline of income in many countries, increase in public distribution and increase in income of the elderly</a:t>
            </a:r>
          </a:p>
          <a:p>
            <a:pPr marL="0">
              <a:lnSpc>
                <a:spcPct val="130000"/>
              </a:lnSpc>
            </a:pPr>
            <a:r>
              <a:rPr lang="en-US" altLang="zh-TW" sz="2600" dirty="0">
                <a:latin typeface="Times New Roman" panose="02020603050405020304" pitchFamily="18" charset="0"/>
                <a:cs typeface="Times New Roman" panose="02020603050405020304" pitchFamily="18" charset="0"/>
              </a:rPr>
              <a:t>Questions</a:t>
            </a:r>
          </a:p>
          <a:p>
            <a:pPr marL="554400" lvl="3" indent="-360000">
              <a:lnSpc>
                <a:spcPct val="130000"/>
              </a:lnSpc>
              <a:buFont typeface="+mj-lt"/>
              <a:buAutoNum type="alphaLcPeriod"/>
            </a:pPr>
            <a:r>
              <a:rPr lang="en-US" altLang="zh-TW" sz="2200" dirty="0">
                <a:latin typeface="Times New Roman" panose="02020603050405020304" pitchFamily="18" charset="0"/>
                <a:cs typeface="Times New Roman" panose="02020603050405020304" pitchFamily="18" charset="0"/>
              </a:rPr>
              <a:t>4 types of income are mentioned, but 2 are not defined. Is PPP considered in “net real income” (p.8)? And is tax added back in “total net income” (p.10)? Which of the 4 should we care? </a:t>
            </a:r>
          </a:p>
          <a:p>
            <a:pPr marL="554400" lvl="3" indent="-360000">
              <a:lnSpc>
                <a:spcPct val="130000"/>
              </a:lnSpc>
              <a:buAutoNum type="alphaLcPeriod" startAt="2"/>
            </a:pPr>
            <a:r>
              <a:rPr lang="en-US" altLang="zh-TW" sz="2200" dirty="0">
                <a:latin typeface="Times New Roman" panose="02020603050405020304" pitchFamily="18" charset="0"/>
                <a:cs typeface="Times New Roman" panose="02020603050405020304" pitchFamily="18" charset="0"/>
              </a:rPr>
              <a:t>(p.11) Total net income of 60+ group change by 7% in both Estonia and Slovenia. In Estonia, it is due to higher employment and higher social benefit among the unemployed, but how to think about Slovenia, where all ratios are mild? What then are the implications?</a:t>
            </a:r>
          </a:p>
          <a:p>
            <a:pPr marL="914400" lvl="1" indent="-457200">
              <a:lnSpc>
                <a:spcPct val="110000"/>
              </a:lnSpc>
              <a:buFont typeface="+mj-lt"/>
              <a:buAutoNum type="alphaLcPeriod"/>
            </a:pPr>
            <a:endParaRPr lang="en-US" altLang="zh-TW" dirty="0">
              <a:latin typeface="Times New Roman" panose="02020603050405020304" pitchFamily="18" charset="0"/>
              <a:cs typeface="Times New Roman" panose="02020603050405020304" pitchFamily="18" charset="0"/>
            </a:endParaRPr>
          </a:p>
          <a:p>
            <a:pPr marL="914400" lvl="1" indent="-457200">
              <a:lnSpc>
                <a:spcPct val="110000"/>
              </a:lnSpc>
              <a:buFont typeface="+mj-lt"/>
              <a:buAutoNum type="alphaLcPeriod"/>
            </a:pPr>
            <a:endParaRPr lang="en-US" altLang="zh-TW" dirty="0">
              <a:latin typeface="Times New Roman" panose="02020603050405020304" pitchFamily="18" charset="0"/>
              <a:cs typeface="Times New Roman" panose="02020603050405020304" pitchFamily="18" charset="0"/>
            </a:endParaRPr>
          </a:p>
          <a:p>
            <a:pPr marL="914400" lvl="1" indent="-457200">
              <a:lnSpc>
                <a:spcPct val="110000"/>
              </a:lnSpc>
              <a:buFont typeface="+mj-lt"/>
              <a:buAutoNum type="alphaLcPeriod"/>
            </a:pPr>
            <a:endParaRPr lang="en-US" altLang="zh-TW" dirty="0">
              <a:latin typeface="Times New Roman" panose="02020603050405020304" pitchFamily="18" charset="0"/>
              <a:cs typeface="Times New Roman" panose="02020603050405020304" pitchFamily="18" charset="0"/>
            </a:endParaRPr>
          </a:p>
          <a:p>
            <a:pPr marL="457200" lvl="1" indent="0">
              <a:lnSpc>
                <a:spcPct val="110000"/>
              </a:lnSpc>
              <a:buNone/>
            </a:pPr>
            <a:endParaRPr lang="en-US" altLang="zh-TW" dirty="0">
              <a:latin typeface="Times New Roman" panose="02020603050405020304" pitchFamily="18" charset="0"/>
              <a:cs typeface="Times New Roman" panose="02020603050405020304" pitchFamily="18" charset="0"/>
            </a:endParaRPr>
          </a:p>
          <a:p>
            <a:pPr>
              <a:lnSpc>
                <a:spcPct val="110000"/>
              </a:lnSpc>
            </a:pPr>
            <a:endParaRPr lang="de-AT" altLang="zh-TW" dirty="0">
              <a:latin typeface="Times New Roman" panose="02020603050405020304" pitchFamily="18" charset="0"/>
              <a:cs typeface="Times New Roman" panose="02020603050405020304" pitchFamily="18" charset="0"/>
            </a:endParaRPr>
          </a:p>
          <a:p>
            <a:endParaRPr kumimoji="1" lang="zh-TW" altLang="en-US" dirty="0"/>
          </a:p>
        </p:txBody>
      </p:sp>
    </p:spTree>
    <p:extLst>
      <p:ext uri="{BB962C8B-B14F-4D97-AF65-F5344CB8AC3E}">
        <p14:creationId xmlns:p14="http://schemas.microsoft.com/office/powerpoint/2010/main" val="240967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AF2D25C-1675-524C-9B9E-A1CA191338EA}"/>
              </a:ext>
            </a:extLst>
          </p:cNvPr>
          <p:cNvSpPr>
            <a:spLocks noGrp="1"/>
          </p:cNvSpPr>
          <p:nvPr>
            <p:ph type="title"/>
          </p:nvPr>
        </p:nvSpPr>
        <p:spPr/>
        <p:txBody>
          <a:bodyPr>
            <a:normAutofit/>
          </a:bodyPr>
          <a:lstStyle/>
          <a:p>
            <a:r>
              <a:rPr lang="es-ES" altLang="zh-TW" dirty="0" err="1">
                <a:latin typeface="Times New Roman" panose="02020603050405020304" pitchFamily="18" charset="0"/>
                <a:cs typeface="Times New Roman" panose="02020603050405020304" pitchFamily="18" charset="0"/>
              </a:rPr>
              <a:t>Intergenational</a:t>
            </a:r>
            <a:r>
              <a:rPr lang="es-ES" altLang="zh-TW" dirty="0">
                <a:latin typeface="Times New Roman" panose="02020603050405020304" pitchFamily="18" charset="0"/>
                <a:cs typeface="Times New Roman" panose="02020603050405020304" pitchFamily="18" charset="0"/>
              </a:rPr>
              <a:t> </a:t>
            </a:r>
            <a:r>
              <a:rPr lang="es-ES" altLang="zh-TW" dirty="0" err="1">
                <a:latin typeface="Times New Roman" panose="02020603050405020304" pitchFamily="18" charset="0"/>
                <a:cs typeface="Times New Roman" panose="02020603050405020304" pitchFamily="18" charset="0"/>
              </a:rPr>
              <a:t>transfers</a:t>
            </a:r>
            <a:r>
              <a:rPr lang="es-ES" altLang="zh-TW" dirty="0">
                <a:latin typeface="Times New Roman" panose="02020603050405020304" pitchFamily="18" charset="0"/>
                <a:cs typeface="Times New Roman" panose="02020603050405020304" pitchFamily="18" charset="0"/>
              </a:rPr>
              <a:t> in </a:t>
            </a:r>
            <a:r>
              <a:rPr lang="es-ES" altLang="zh-TW" dirty="0" err="1">
                <a:latin typeface="Times New Roman" panose="02020603050405020304" pitchFamily="18" charset="0"/>
                <a:cs typeface="Times New Roman" panose="02020603050405020304" pitchFamily="18" charset="0"/>
              </a:rPr>
              <a:t>Spain</a:t>
            </a:r>
            <a:r>
              <a:rPr lang="es-ES" altLang="zh-TW" dirty="0">
                <a:latin typeface="Times New Roman" panose="02020603050405020304" pitchFamily="18" charset="0"/>
                <a:cs typeface="Times New Roman" panose="02020603050405020304" pitchFamily="18" charset="0"/>
              </a:rPr>
              <a:t> in </a:t>
            </a:r>
            <a:r>
              <a:rPr lang="es-ES" altLang="zh-TW" dirty="0" err="1">
                <a:latin typeface="Times New Roman" panose="02020603050405020304" pitchFamily="18" charset="0"/>
                <a:cs typeface="Times New Roman" panose="02020603050405020304" pitchFamily="18" charset="0"/>
              </a:rPr>
              <a:t>the</a:t>
            </a:r>
            <a:r>
              <a:rPr lang="es-ES" altLang="zh-TW" dirty="0">
                <a:latin typeface="Times New Roman" panose="02020603050405020304" pitchFamily="18" charset="0"/>
                <a:cs typeface="Times New Roman" panose="02020603050405020304" pitchFamily="18" charset="0"/>
              </a:rPr>
              <a:t> </a:t>
            </a:r>
            <a:r>
              <a:rPr lang="es-ES" altLang="zh-TW" dirty="0" err="1">
                <a:latin typeface="Times New Roman" panose="02020603050405020304" pitchFamily="18" charset="0"/>
                <a:cs typeface="Times New Roman" panose="02020603050405020304" pitchFamily="18" charset="0"/>
              </a:rPr>
              <a:t>long</a:t>
            </a:r>
            <a:r>
              <a:rPr lang="es-ES" altLang="zh-TW" dirty="0">
                <a:latin typeface="Times New Roman" panose="02020603050405020304" pitchFamily="18" charset="0"/>
                <a:cs typeface="Times New Roman" panose="02020603050405020304" pitchFamily="18" charset="0"/>
              </a:rPr>
              <a:t>-run (1960-2012)</a:t>
            </a:r>
            <a:endParaRPr kumimoji="1"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9BDEC675-9158-7B4F-B87E-69DAE3D47F74}"/>
              </a:ext>
            </a:extLst>
          </p:cNvPr>
          <p:cNvSpPr>
            <a:spLocks noGrp="1"/>
          </p:cNvSpPr>
          <p:nvPr>
            <p:ph idx="1"/>
          </p:nvPr>
        </p:nvSpPr>
        <p:spPr>
          <a:xfrm>
            <a:off x="838200" y="1825625"/>
            <a:ext cx="10515600" cy="3999822"/>
          </a:xfrm>
        </p:spPr>
        <p:txBody>
          <a:bodyPr>
            <a:normAutofit fontScale="92500" lnSpcReduction="10000"/>
          </a:bodyPr>
          <a:lstStyle/>
          <a:p>
            <a:pPr>
              <a:lnSpc>
                <a:spcPct val="110000"/>
              </a:lnSpc>
            </a:pPr>
            <a:r>
              <a:rPr kumimoji="1" lang="en-US" altLang="zh-TW" sz="2600" dirty="0">
                <a:latin typeface="Times New Roman" panose="02020603050405020304" pitchFamily="18" charset="0"/>
                <a:cs typeface="Times New Roman" panose="02020603050405020304" pitchFamily="18" charset="0"/>
              </a:rPr>
              <a:t>The paper</a:t>
            </a:r>
          </a:p>
          <a:p>
            <a:pPr lvl="1">
              <a:lnSpc>
                <a:spcPct val="120000"/>
              </a:lnSpc>
              <a:buFont typeface="Wingdings" pitchFamily="2" charset="2"/>
              <a:buChar char="ü"/>
            </a:pPr>
            <a:r>
              <a:rPr kumimoji="1" lang="en-US" altLang="zh-TW" sz="2200" dirty="0">
                <a:latin typeface="Times New Roman" panose="02020603050405020304" pitchFamily="18" charset="0"/>
                <a:cs typeface="Times New Roman" panose="02020603050405020304" pitchFamily="18" charset="0"/>
              </a:rPr>
              <a:t>Building historical NTA of 1960 (big change in 1975), YL, C, TG</a:t>
            </a:r>
          </a:p>
          <a:p>
            <a:pPr lvl="1">
              <a:lnSpc>
                <a:spcPct val="120000"/>
              </a:lnSpc>
              <a:buFont typeface="Wingdings" pitchFamily="2" charset="2"/>
              <a:buChar char="ü"/>
            </a:pPr>
            <a:r>
              <a:rPr kumimoji="1" lang="en-US" altLang="zh-TW" sz="2200" dirty="0">
                <a:latin typeface="Times New Roman" panose="02020603050405020304" pitchFamily="18" charset="0"/>
                <a:cs typeface="Times New Roman" panose="02020603050405020304" pitchFamily="18" charset="0"/>
              </a:rPr>
              <a:t>Insightful comparisons across the years: 1960, 1980, 1990, 2000, 2012</a:t>
            </a:r>
          </a:p>
          <a:p>
            <a:pPr>
              <a:lnSpc>
                <a:spcPct val="120000"/>
              </a:lnSpc>
            </a:pPr>
            <a:r>
              <a:rPr kumimoji="1" lang="en-US" altLang="zh-TW" sz="2600" dirty="0">
                <a:latin typeface="Times New Roman" panose="02020603050405020304" pitchFamily="18" charset="0"/>
                <a:cs typeface="Times New Roman" panose="02020603050405020304" pitchFamily="18" charset="0"/>
              </a:rPr>
              <a:t>Questions about 1960</a:t>
            </a:r>
          </a:p>
          <a:p>
            <a:pPr marL="914400" lvl="1" indent="-457200">
              <a:lnSpc>
                <a:spcPct val="120000"/>
              </a:lnSpc>
              <a:buFont typeface="+mj-lt"/>
              <a:buAutoNum type="alphaLcPeriod"/>
            </a:pPr>
            <a:r>
              <a:rPr kumimoji="1" lang="en-US" altLang="zh-TW" sz="2200" dirty="0">
                <a:latin typeface="Times New Roman" panose="02020603050405020304" pitchFamily="18" charset="0"/>
                <a:cs typeface="Times New Roman" panose="02020603050405020304" pitchFamily="18" charset="0"/>
              </a:rPr>
              <a:t>How do you manage to estimate Asset Reallocation and TF, with scant/no micro data?</a:t>
            </a:r>
          </a:p>
          <a:p>
            <a:pPr marL="457200" lvl="1" indent="0">
              <a:lnSpc>
                <a:spcPct val="120000"/>
              </a:lnSpc>
              <a:buNone/>
            </a:pPr>
            <a:r>
              <a:rPr kumimoji="1" lang="en-US" altLang="zh-TW" sz="2200" dirty="0">
                <a:latin typeface="Times New Roman" panose="02020603050405020304" pitchFamily="18" charset="0"/>
                <a:cs typeface="Times New Roman" panose="02020603050405020304" pitchFamily="18" charset="0"/>
              </a:rPr>
              <a:t>	   Extra data? Or extrapolation?</a:t>
            </a:r>
          </a:p>
          <a:p>
            <a:pPr marL="457200" lvl="1" indent="0">
              <a:lnSpc>
                <a:spcPct val="120000"/>
              </a:lnSpc>
              <a:buNone/>
            </a:pPr>
            <a:r>
              <a:rPr kumimoji="1" lang="en-US" altLang="zh-TW" sz="2200" dirty="0">
                <a:latin typeface="Times New Roman" panose="02020603050405020304" pitchFamily="18" charset="0"/>
                <a:cs typeface="Times New Roman" panose="02020603050405020304" pitchFamily="18" charset="0"/>
              </a:rPr>
              <a:t>b. The real values of YL and C in 1960 are small. And their age profiles are “flat”.</a:t>
            </a:r>
          </a:p>
          <a:p>
            <a:pPr marL="457200" lvl="1" indent="0">
              <a:lnSpc>
                <a:spcPct val="120000"/>
              </a:lnSpc>
              <a:buNone/>
            </a:pPr>
            <a:r>
              <a:rPr kumimoji="1" lang="en-US" altLang="zh-TW" sz="2200" dirty="0">
                <a:latin typeface="Times New Roman" panose="02020603050405020304" pitchFamily="18" charset="0"/>
                <a:cs typeface="Times New Roman" panose="02020603050405020304" pitchFamily="18" charset="0"/>
              </a:rPr>
              <a:t> 	Does “flatness” imply equality across age groups, or simply a reflection of data restriction?</a:t>
            </a:r>
          </a:p>
          <a:p>
            <a:pPr marL="457200" lvl="1" indent="0">
              <a:lnSpc>
                <a:spcPct val="120000"/>
              </a:lnSpc>
              <a:buNone/>
            </a:pPr>
            <a:r>
              <a:rPr kumimoji="1" lang="en-US" altLang="zh-TW" sz="2200" dirty="0">
                <a:latin typeface="Times New Roman" panose="02020603050405020304" pitchFamily="18" charset="0"/>
                <a:cs typeface="Times New Roman" panose="02020603050405020304" pitchFamily="18" charset="0"/>
              </a:rPr>
              <a:t>  	      Also, will they be “less” flat (more equal) if normalized?  (See the Taiwan graph later)</a:t>
            </a:r>
          </a:p>
          <a:p>
            <a:pPr marL="457200" lvl="1" indent="0">
              <a:lnSpc>
                <a:spcPct val="120000"/>
              </a:lnSpc>
              <a:buNone/>
            </a:pPr>
            <a:endParaRPr kumimoji="1" lang="en-US" altLang="zh-TW" dirty="0">
              <a:latin typeface="Times New Roman" panose="02020603050405020304" pitchFamily="18" charset="0"/>
              <a:cs typeface="Times New Roman" panose="02020603050405020304" pitchFamily="18" charset="0"/>
            </a:endParaRPr>
          </a:p>
          <a:p>
            <a:pPr lvl="1">
              <a:lnSpc>
                <a:spcPct val="110000"/>
              </a:lnSpc>
              <a:buFont typeface="Wingdings" pitchFamily="2" charset="2"/>
              <a:buChar char="ü"/>
            </a:pPr>
            <a:endParaRPr kumimoji="1" lang="en-US" altLang="zh-TW" dirty="0">
              <a:latin typeface="Times New Roman" panose="02020603050405020304" pitchFamily="18" charset="0"/>
              <a:cs typeface="Times New Roman" panose="02020603050405020304" pitchFamily="18" charset="0"/>
            </a:endParaRPr>
          </a:p>
          <a:p>
            <a:pPr lvl="1">
              <a:buFont typeface="Wingdings" pitchFamily="2" charset="2"/>
              <a:buChar char="ü"/>
            </a:pPr>
            <a:endParaRPr kumimoji="1" lang="en-US" altLang="zh-TW" dirty="0">
              <a:latin typeface="Times New Roman" panose="02020603050405020304" pitchFamily="18" charset="0"/>
              <a:cs typeface="Times New Roman" panose="02020603050405020304" pitchFamily="18" charset="0"/>
            </a:endParaRPr>
          </a:p>
          <a:p>
            <a:endParaRPr kumimoji="1" lang="en-US" altLang="zh-TW" dirty="0">
              <a:latin typeface="Times New Roman" panose="02020603050405020304" pitchFamily="18" charset="0"/>
              <a:cs typeface="Times New Roman" panose="02020603050405020304" pitchFamily="18" charset="0"/>
            </a:endParaRPr>
          </a:p>
          <a:p>
            <a:endParaRPr kumimoji="1"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698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02169A1-0286-7E4D-9E5E-738DB2C0CECF}"/>
              </a:ext>
            </a:extLst>
          </p:cNvPr>
          <p:cNvSpPr>
            <a:spLocks noGrp="1"/>
          </p:cNvSpPr>
          <p:nvPr>
            <p:ph type="title"/>
          </p:nvPr>
        </p:nvSpPr>
        <p:spPr>
          <a:xfrm>
            <a:off x="513709" y="365125"/>
            <a:ext cx="11290364" cy="1325563"/>
          </a:xfrm>
        </p:spPr>
        <p:txBody>
          <a:bodyPr>
            <a:noAutofit/>
          </a:bodyPr>
          <a:lstStyle/>
          <a:p>
            <a:r>
              <a:rPr kumimoji="1" lang="es-ES" altLang="zh-TW" sz="3500" dirty="0" err="1">
                <a:latin typeface="Times New Roman" panose="02020603050405020304" pitchFamily="18" charset="0"/>
                <a:cs typeface="Times New Roman" panose="02020603050405020304" pitchFamily="18" charset="0"/>
              </a:rPr>
              <a:t>U</a:t>
            </a:r>
            <a:r>
              <a:rPr kumimoji="1" lang="es-ES" altLang="zh-TW" sz="3400" dirty="0" err="1">
                <a:latin typeface="Times New Roman" panose="02020603050405020304" pitchFamily="18" charset="0"/>
                <a:cs typeface="Times New Roman" panose="02020603050405020304" pitchFamily="18" charset="0"/>
              </a:rPr>
              <a:t>nequal</a:t>
            </a:r>
            <a:r>
              <a:rPr kumimoji="1" lang="es-ES" altLang="zh-TW" sz="3400" dirty="0">
                <a:latin typeface="Times New Roman" panose="02020603050405020304" pitchFamily="18" charset="0"/>
                <a:cs typeface="Times New Roman" panose="02020603050405020304" pitchFamily="18" charset="0"/>
              </a:rPr>
              <a:t> </a:t>
            </a:r>
            <a:r>
              <a:rPr kumimoji="1" lang="es-ES" altLang="zh-TW" sz="3400" dirty="0" err="1">
                <a:latin typeface="Times New Roman" panose="02020603050405020304" pitchFamily="18" charset="0"/>
                <a:cs typeface="Times New Roman" panose="02020603050405020304" pitchFamily="18" charset="0"/>
              </a:rPr>
              <a:t>opportunities</a:t>
            </a:r>
            <a:r>
              <a:rPr kumimoji="1" lang="es-ES" altLang="zh-TW" sz="3400" dirty="0">
                <a:latin typeface="Times New Roman" panose="02020603050405020304" pitchFamily="18" charset="0"/>
                <a:cs typeface="Times New Roman" panose="02020603050405020304" pitchFamily="18" charset="0"/>
              </a:rPr>
              <a:t> of human capital </a:t>
            </a:r>
            <a:r>
              <a:rPr kumimoji="1" lang="es-ES" altLang="zh-TW" sz="3400" dirty="0" err="1">
                <a:latin typeface="Times New Roman" panose="02020603050405020304" pitchFamily="18" charset="0"/>
                <a:cs typeface="Times New Roman" panose="02020603050405020304" pitchFamily="18" charset="0"/>
              </a:rPr>
              <a:t>investment</a:t>
            </a:r>
            <a:r>
              <a:rPr kumimoji="1" lang="es-ES" altLang="zh-TW" sz="3400" dirty="0">
                <a:latin typeface="Times New Roman" panose="02020603050405020304" pitchFamily="18" charset="0"/>
                <a:cs typeface="Times New Roman" panose="02020603050405020304" pitchFamily="18" charset="0"/>
              </a:rPr>
              <a:t> </a:t>
            </a:r>
            <a:r>
              <a:rPr kumimoji="1" lang="es-ES" altLang="zh-TW" sz="3400" dirty="0" err="1">
                <a:latin typeface="Times New Roman" panose="02020603050405020304" pitchFamily="18" charset="0"/>
                <a:cs typeface="Times New Roman" panose="02020603050405020304" pitchFamily="18" charset="0"/>
              </a:rPr>
              <a:t>from</a:t>
            </a:r>
            <a:r>
              <a:rPr kumimoji="1" lang="es-ES" altLang="zh-TW" sz="3400" dirty="0">
                <a:latin typeface="Times New Roman" panose="02020603050405020304" pitchFamily="18" charset="0"/>
                <a:cs typeface="Times New Roman" panose="02020603050405020304" pitchFamily="18" charset="0"/>
              </a:rPr>
              <a:t> </a:t>
            </a:r>
            <a:r>
              <a:rPr kumimoji="1" lang="es-ES" altLang="zh-TW" sz="3400" dirty="0" err="1">
                <a:latin typeface="Times New Roman" panose="02020603050405020304" pitchFamily="18" charset="0"/>
                <a:cs typeface="Times New Roman" panose="02020603050405020304" pitchFamily="18" charset="0"/>
              </a:rPr>
              <a:t>different</a:t>
            </a:r>
            <a:r>
              <a:rPr kumimoji="1" lang="es-ES" altLang="zh-TW" sz="3400" dirty="0">
                <a:latin typeface="Times New Roman" panose="02020603050405020304" pitchFamily="18" charset="0"/>
                <a:cs typeface="Times New Roman" panose="02020603050405020304" pitchFamily="18" charset="0"/>
              </a:rPr>
              <a:t> socio-</a:t>
            </a:r>
            <a:r>
              <a:rPr kumimoji="1" lang="es-ES" altLang="zh-TW" sz="3400" dirty="0" err="1">
                <a:latin typeface="Times New Roman" panose="02020603050405020304" pitchFamily="18" charset="0"/>
                <a:cs typeface="Times New Roman" panose="02020603050405020304" pitchFamily="18" charset="0"/>
              </a:rPr>
              <a:t>economic</a:t>
            </a:r>
            <a:r>
              <a:rPr kumimoji="1" lang="es-ES" altLang="zh-TW" sz="3400" dirty="0">
                <a:latin typeface="Times New Roman" panose="02020603050405020304" pitchFamily="18" charset="0"/>
                <a:cs typeface="Times New Roman" panose="02020603050405020304" pitchFamily="18" charset="0"/>
              </a:rPr>
              <a:t> </a:t>
            </a:r>
            <a:r>
              <a:rPr kumimoji="1" lang="es-ES" altLang="zh-TW" sz="3400" dirty="0" err="1">
                <a:latin typeface="Times New Roman" panose="02020603050405020304" pitchFamily="18" charset="0"/>
                <a:cs typeface="Times New Roman" panose="02020603050405020304" pitchFamily="18" charset="0"/>
              </a:rPr>
              <a:t>origins</a:t>
            </a:r>
            <a:r>
              <a:rPr kumimoji="1" lang="es-ES" altLang="zh-TW" sz="3400" dirty="0">
                <a:latin typeface="Times New Roman" panose="02020603050405020304" pitchFamily="18" charset="0"/>
                <a:cs typeface="Times New Roman" panose="02020603050405020304" pitchFamily="18" charset="0"/>
              </a:rPr>
              <a:t> in </a:t>
            </a:r>
            <a:r>
              <a:rPr kumimoji="1" lang="es-ES" altLang="zh-TW" sz="3400" dirty="0" err="1">
                <a:latin typeface="Times New Roman" panose="02020603050405020304" pitchFamily="18" charset="0"/>
                <a:cs typeface="Times New Roman" panose="02020603050405020304" pitchFamily="18" charset="0"/>
              </a:rPr>
              <a:t>Mexico</a:t>
            </a:r>
            <a:r>
              <a:rPr kumimoji="1" lang="es-ES" altLang="zh-TW" sz="3400" dirty="0">
                <a:latin typeface="Times New Roman" panose="02020603050405020304" pitchFamily="18" charset="0"/>
                <a:cs typeface="Times New Roman" panose="02020603050405020304" pitchFamily="18" charset="0"/>
              </a:rPr>
              <a:t> 1994, 2006 &amp; 2014</a:t>
            </a:r>
            <a:endParaRPr kumimoji="1" lang="zh-TW" altLang="en-US" sz="3400"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CE1E2F32-2A87-A647-A6C2-22496945BD8F}"/>
              </a:ext>
            </a:extLst>
          </p:cNvPr>
          <p:cNvSpPr>
            <a:spLocks noGrp="1"/>
          </p:cNvSpPr>
          <p:nvPr>
            <p:ph idx="1"/>
          </p:nvPr>
        </p:nvSpPr>
        <p:spPr>
          <a:xfrm>
            <a:off x="613063" y="1488168"/>
            <a:ext cx="10965874" cy="3558033"/>
          </a:xfrm>
        </p:spPr>
        <p:txBody>
          <a:bodyPr>
            <a:normAutofit fontScale="92500" lnSpcReduction="10000"/>
          </a:bodyPr>
          <a:lstStyle/>
          <a:p>
            <a:pPr>
              <a:lnSpc>
                <a:spcPct val="120000"/>
              </a:lnSpc>
            </a:pPr>
            <a:r>
              <a:rPr lang="en-US" altLang="zh-TW" sz="2600" dirty="0">
                <a:latin typeface="Times New Roman" panose="02020603050405020304" pitchFamily="18" charset="0"/>
                <a:cs typeface="Times New Roman" panose="02020603050405020304" pitchFamily="18" charset="0"/>
              </a:rPr>
              <a:t>The paper (abstract)</a:t>
            </a:r>
          </a:p>
          <a:p>
            <a:pPr lvl="1">
              <a:lnSpc>
                <a:spcPct val="120000"/>
              </a:lnSpc>
              <a:buFont typeface="Wingdings" pitchFamily="2" charset="2"/>
              <a:buChar char="ü"/>
            </a:pPr>
            <a:r>
              <a:rPr lang="en-US" altLang="zh-TW" sz="2200" dirty="0">
                <a:latin typeface="Times New Roman" panose="02020603050405020304" pitchFamily="18" charset="0"/>
                <a:cs typeface="Times New Roman" panose="02020603050405020304" pitchFamily="18" charset="0"/>
              </a:rPr>
              <a:t>socioeconomic origins → opportunities to invest in education</a:t>
            </a:r>
          </a:p>
          <a:p>
            <a:pPr>
              <a:lnSpc>
                <a:spcPct val="120000"/>
              </a:lnSpc>
            </a:pPr>
            <a:r>
              <a:rPr kumimoji="1" lang="en-US" altLang="zh-TW" sz="2600" dirty="0">
                <a:latin typeface="Times New Roman" panose="02020603050405020304" pitchFamily="18" charset="0"/>
                <a:cs typeface="Times New Roman" panose="02020603050405020304" pitchFamily="18" charset="0"/>
              </a:rPr>
              <a:t>Question</a:t>
            </a:r>
          </a:p>
          <a:p>
            <a:pPr marL="457200" lvl="1" indent="0">
              <a:lnSpc>
                <a:spcPct val="120000"/>
              </a:lnSpc>
              <a:buNone/>
            </a:pPr>
            <a:r>
              <a:rPr lang="en-US" altLang="zh-TW" sz="2200" dirty="0">
                <a:latin typeface="Times New Roman" panose="02020603050405020304" pitchFamily="18" charset="0"/>
                <a:cs typeface="Times New Roman" panose="02020603050405020304" pitchFamily="18" charset="0"/>
              </a:rPr>
              <a:t>“This research assumes, as a hypothesis, that a higher economic LCD </a:t>
            </a:r>
            <a:r>
              <a:rPr lang="en-US" altLang="zh-TW" sz="2200" dirty="0">
                <a:solidFill>
                  <a:srgbClr val="FF0000"/>
                </a:solidFill>
                <a:latin typeface="Times New Roman" panose="02020603050405020304" pitchFamily="18" charset="0"/>
                <a:cs typeface="Times New Roman" panose="02020603050405020304" pitchFamily="18" charset="0"/>
              </a:rPr>
              <a:t>(suggests?) </a:t>
            </a:r>
            <a:r>
              <a:rPr lang="en-US" altLang="zh-TW" sz="2200" dirty="0">
                <a:latin typeface="Times New Roman" panose="02020603050405020304" pitchFamily="18" charset="0"/>
                <a:cs typeface="Times New Roman" panose="02020603050405020304" pitchFamily="18" charset="0"/>
              </a:rPr>
              <a:t>less possible transfer of resources to dependents (children, young people and the elderly)”</a:t>
            </a:r>
          </a:p>
          <a:p>
            <a:pPr lvl="1">
              <a:lnSpc>
                <a:spcPct val="120000"/>
              </a:lnSpc>
              <a:buFont typeface="標準系統字體"/>
              <a:buChar char="→"/>
            </a:pPr>
            <a:r>
              <a:rPr kumimoji="1" lang="en-US" altLang="zh-TW" sz="2200" dirty="0">
                <a:latin typeface="Times New Roman" panose="02020603050405020304" pitchFamily="18" charset="0"/>
                <a:cs typeface="Times New Roman" panose="02020603050405020304" pitchFamily="18" charset="0"/>
              </a:rPr>
              <a:t> While a person with large LCD may indeed have little to transfer to dependents,</a:t>
            </a:r>
          </a:p>
          <a:p>
            <a:pPr marL="914400" lvl="1" indent="-457200">
              <a:lnSpc>
                <a:spcPct val="120000"/>
              </a:lnSpc>
              <a:buAutoNum type="alphaLcParenBoth"/>
            </a:pPr>
            <a:r>
              <a:rPr kumimoji="1" lang="en-US" altLang="zh-TW" sz="2200" dirty="0">
                <a:latin typeface="Times New Roman" panose="02020603050405020304" pitchFamily="18" charset="0"/>
                <a:cs typeface="Times New Roman" panose="02020603050405020304" pitchFamily="18" charset="0"/>
              </a:rPr>
              <a:t>To be complete in the analysis, shall we also consider asset income, which finances LCD?</a:t>
            </a:r>
          </a:p>
          <a:p>
            <a:pPr marL="914400" lvl="1" indent="-457200">
              <a:lnSpc>
                <a:spcPct val="120000"/>
              </a:lnSpc>
              <a:buAutoNum type="alphaLcParenBoth"/>
            </a:pPr>
            <a:r>
              <a:rPr kumimoji="1" lang="en-US" altLang="zh-TW" sz="2200" dirty="0">
                <a:latin typeface="Times New Roman" panose="02020603050405020304" pitchFamily="18" charset="0"/>
                <a:cs typeface="Times New Roman" panose="02020603050405020304" pitchFamily="18" charset="0"/>
              </a:rPr>
              <a:t>As LCD is a residual hence can be sensitive, what about using C or YL, instead/in addition?</a:t>
            </a:r>
            <a:endParaRPr kumimoji="1" lang="zh-TW" alt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6541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圖表 13">
            <a:extLst>
              <a:ext uri="{FF2B5EF4-FFF2-40B4-BE49-F238E27FC236}">
                <a16:creationId xmlns:a16="http://schemas.microsoft.com/office/drawing/2014/main" id="{420BA42F-EAAC-7441-A8B1-1788CC8B4B21}"/>
              </a:ext>
            </a:extLst>
          </p:cNvPr>
          <p:cNvGraphicFramePr>
            <a:graphicFrameLocks/>
          </p:cNvGraphicFramePr>
          <p:nvPr>
            <p:extLst>
              <p:ext uri="{D42A27DB-BD31-4B8C-83A1-F6EECF244321}">
                <p14:modId xmlns:p14="http://schemas.microsoft.com/office/powerpoint/2010/main" val="330167554"/>
              </p:ext>
            </p:extLst>
          </p:nvPr>
        </p:nvGraphicFramePr>
        <p:xfrm>
          <a:off x="8153636" y="2732926"/>
          <a:ext cx="3600000" cy="3960000"/>
        </p:xfrm>
        <a:graphic>
          <a:graphicData uri="http://schemas.openxmlformats.org/drawingml/2006/chart">
            <c:chart xmlns:c="http://schemas.openxmlformats.org/drawingml/2006/chart" xmlns:r="http://schemas.openxmlformats.org/officeDocument/2006/relationships" r:id="rId3"/>
          </a:graphicData>
        </a:graphic>
      </p:graphicFrame>
      <p:sp>
        <p:nvSpPr>
          <p:cNvPr id="2" name="標題 1">
            <a:extLst>
              <a:ext uri="{FF2B5EF4-FFF2-40B4-BE49-F238E27FC236}">
                <a16:creationId xmlns:a16="http://schemas.microsoft.com/office/drawing/2014/main" id="{B10BD7D7-8DB4-B349-8701-99508F192EB7}"/>
              </a:ext>
            </a:extLst>
          </p:cNvPr>
          <p:cNvSpPr>
            <a:spLocks noGrp="1"/>
          </p:cNvSpPr>
          <p:nvPr>
            <p:ph type="title"/>
          </p:nvPr>
        </p:nvSpPr>
        <p:spPr>
          <a:xfrm>
            <a:off x="544009" y="365125"/>
            <a:ext cx="11389489" cy="1325563"/>
          </a:xfrm>
        </p:spPr>
        <p:txBody>
          <a:bodyPr>
            <a:normAutofit/>
          </a:bodyPr>
          <a:lstStyle/>
          <a:p>
            <a:r>
              <a:rPr kumimoji="1" lang="en-US" altLang="zh-TW" sz="3600" dirty="0">
                <a:latin typeface="Times New Roman" panose="02020603050405020304" pitchFamily="18" charset="0"/>
                <a:cs typeface="Times New Roman" panose="02020603050405020304" pitchFamily="18" charset="0"/>
              </a:rPr>
              <a:t>My own question: How to compare two years? </a:t>
            </a:r>
            <a:r>
              <a:rPr kumimoji="1" lang="en-US" altLang="zh-TW" sz="2800" dirty="0">
                <a:latin typeface="Times New Roman" panose="02020603050405020304" pitchFamily="18" charset="0"/>
                <a:cs typeface="Times New Roman" panose="02020603050405020304" pitchFamily="18" charset="0"/>
              </a:rPr>
              <a:t>(GE I on Aug 3</a:t>
            </a:r>
            <a:r>
              <a:rPr kumimoji="1" lang="en-US" altLang="zh-TW" sz="2800" baseline="30000" dirty="0">
                <a:latin typeface="Times New Roman" panose="02020603050405020304" pitchFamily="18" charset="0"/>
                <a:cs typeface="Times New Roman" panose="02020603050405020304" pitchFamily="18" charset="0"/>
              </a:rPr>
              <a:t>rd</a:t>
            </a:r>
            <a:r>
              <a:rPr kumimoji="1" lang="en-US" altLang="zh-TW" sz="2800" dirty="0">
                <a:latin typeface="Times New Roman" panose="02020603050405020304" pitchFamily="18" charset="0"/>
                <a:cs typeface="Times New Roman" panose="02020603050405020304" pitchFamily="18" charset="0"/>
              </a:rPr>
              <a:t>)</a:t>
            </a:r>
            <a:endParaRPr kumimoji="1" lang="zh-TW" altLang="en-US" sz="2800"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2F597B82-CC83-6A47-A5B0-3EE94A55ED70}"/>
              </a:ext>
            </a:extLst>
          </p:cNvPr>
          <p:cNvSpPr>
            <a:spLocks noGrp="1"/>
          </p:cNvSpPr>
          <p:nvPr>
            <p:ph idx="1"/>
          </p:nvPr>
        </p:nvSpPr>
        <p:spPr>
          <a:xfrm>
            <a:off x="650951" y="1488833"/>
            <a:ext cx="10515600" cy="4497983"/>
          </a:xfrm>
        </p:spPr>
        <p:txBody>
          <a:bodyPr>
            <a:normAutofit/>
          </a:bodyPr>
          <a:lstStyle/>
          <a:p>
            <a:pPr>
              <a:lnSpc>
                <a:spcPct val="110000"/>
              </a:lnSpc>
              <a:spcBef>
                <a:spcPts val="0"/>
              </a:spcBef>
            </a:pPr>
            <a:r>
              <a:rPr kumimoji="1" lang="en-US" altLang="zh-TW" sz="2200" dirty="0">
                <a:latin typeface="Times New Roman" panose="02020603050405020304" pitchFamily="18" charset="0"/>
                <a:cs typeface="Times New Roman" panose="02020603050405020304" pitchFamily="18" charset="0"/>
              </a:rPr>
              <a:t>1951 is very preliminary; all data are by calendar years</a:t>
            </a:r>
          </a:p>
          <a:p>
            <a:pPr>
              <a:lnSpc>
                <a:spcPct val="110000"/>
              </a:lnSpc>
              <a:spcBef>
                <a:spcPts val="0"/>
              </a:spcBef>
            </a:pPr>
            <a:r>
              <a:rPr kumimoji="1" lang="en-US" altLang="zh-TW" sz="2200" dirty="0">
                <a:latin typeface="Times New Roman" panose="02020603050405020304" pitchFamily="18" charset="0"/>
                <a:cs typeface="Times New Roman" panose="02020603050405020304" pitchFamily="18" charset="0"/>
              </a:rPr>
              <a:t>2016/1951 in Taiwan: Nominal GDP p.c. </a:t>
            </a:r>
            <a:r>
              <a:rPr kumimoji="1" lang="zh-TW" altLang="en-US" sz="2200" dirty="0">
                <a:latin typeface="Times New Roman" panose="02020603050405020304" pitchFamily="18" charset="0"/>
                <a:cs typeface="Times New Roman" panose="02020603050405020304" pitchFamily="18" charset="0"/>
              </a:rPr>
              <a:t>  </a:t>
            </a:r>
            <a:r>
              <a:rPr kumimoji="1" lang="en-US" altLang="zh-TW" sz="2200" dirty="0">
                <a:latin typeface="Times New Roman" panose="02020603050405020304" pitchFamily="18" charset="0"/>
                <a:cs typeface="Times New Roman" panose="02020603050405020304" pitchFamily="18" charset="0"/>
              </a:rPr>
              <a:t>476 times, </a:t>
            </a:r>
            <a:r>
              <a:rPr kumimoji="1" lang="zh-TW" altLang="en-US" sz="2200" dirty="0">
                <a:latin typeface="Times New Roman" panose="02020603050405020304" pitchFamily="18" charset="0"/>
                <a:cs typeface="Times New Roman" panose="02020603050405020304" pitchFamily="18" charset="0"/>
              </a:rPr>
              <a:t>  </a:t>
            </a:r>
            <a:r>
              <a:rPr kumimoji="1" lang="en-US" altLang="zh-TW" sz="2200" dirty="0">
                <a:latin typeface="Times New Roman" panose="02020603050405020304" pitchFamily="18" charset="0"/>
                <a:cs typeface="Times New Roman" panose="02020603050405020304" pitchFamily="18" charset="0"/>
              </a:rPr>
              <a:t>real GDP p.c. </a:t>
            </a:r>
            <a:r>
              <a:rPr kumimoji="1" lang="zh-TW" altLang="en-US" sz="2200" dirty="0">
                <a:latin typeface="Times New Roman" panose="02020603050405020304" pitchFamily="18" charset="0"/>
                <a:cs typeface="Times New Roman" panose="02020603050405020304" pitchFamily="18" charset="0"/>
              </a:rPr>
              <a:t> </a:t>
            </a:r>
            <a:r>
              <a:rPr kumimoji="1" lang="en-US" altLang="zh-TW" sz="2200" dirty="0">
                <a:solidFill>
                  <a:srgbClr val="FF0000"/>
                </a:solidFill>
                <a:latin typeface="Times New Roman" panose="02020603050405020304" pitchFamily="18" charset="0"/>
                <a:cs typeface="Times New Roman" panose="02020603050405020304" pitchFamily="18" charset="0"/>
              </a:rPr>
              <a:t>37.4</a:t>
            </a:r>
            <a:r>
              <a:rPr kumimoji="1" lang="en-US" altLang="zh-TW" sz="2200" dirty="0">
                <a:latin typeface="Times New Roman" panose="02020603050405020304" pitchFamily="18" charset="0"/>
                <a:cs typeface="Times New Roman" panose="02020603050405020304" pitchFamily="18" charset="0"/>
              </a:rPr>
              <a:t> times</a:t>
            </a:r>
          </a:p>
          <a:p>
            <a:pPr>
              <a:lnSpc>
                <a:spcPct val="110000"/>
              </a:lnSpc>
              <a:spcBef>
                <a:spcPts val="0"/>
              </a:spcBef>
            </a:pPr>
            <a:r>
              <a:rPr kumimoji="1" lang="en-US" altLang="zh-TW" sz="2200" dirty="0">
                <a:latin typeface="Times New Roman" panose="02020603050405020304" pitchFamily="18" charset="0"/>
                <a:cs typeface="Times New Roman" panose="02020603050405020304" pitchFamily="18" charset="0"/>
              </a:rPr>
              <a:t>2016/1981: 		Nominal GDP p.c. </a:t>
            </a:r>
            <a:r>
              <a:rPr kumimoji="1" lang="zh-TW" altLang="en-US" sz="2200" dirty="0">
                <a:latin typeface="Times New Roman" panose="02020603050405020304" pitchFamily="18" charset="0"/>
                <a:cs typeface="Times New Roman" panose="02020603050405020304" pitchFamily="18" charset="0"/>
              </a:rPr>
              <a:t>  </a:t>
            </a:r>
            <a:r>
              <a:rPr kumimoji="1" lang="en-US" altLang="zh-TW" sz="2200" dirty="0">
                <a:latin typeface="Times New Roman" panose="02020603050405020304" pitchFamily="18" charset="0"/>
                <a:cs typeface="Times New Roman" panose="02020603050405020304" pitchFamily="18" charset="0"/>
              </a:rPr>
              <a:t>  7.5</a:t>
            </a:r>
            <a:r>
              <a:rPr kumimoji="1" lang="zh-TW" altLang="en-US" sz="2200" dirty="0">
                <a:latin typeface="Times New Roman" panose="02020603050405020304" pitchFamily="18" charset="0"/>
                <a:cs typeface="Times New Roman" panose="02020603050405020304" pitchFamily="18" charset="0"/>
              </a:rPr>
              <a:t> </a:t>
            </a:r>
            <a:r>
              <a:rPr kumimoji="1" lang="en-US" altLang="zh-TW" sz="2200" dirty="0">
                <a:latin typeface="Times New Roman" panose="02020603050405020304" pitchFamily="18" charset="0"/>
                <a:cs typeface="Times New Roman" panose="02020603050405020304" pitchFamily="18" charset="0"/>
              </a:rPr>
              <a:t>times, </a:t>
            </a:r>
            <a:r>
              <a:rPr kumimoji="1" lang="zh-TW" altLang="en-US" sz="2200" dirty="0">
                <a:latin typeface="Times New Roman" panose="02020603050405020304" pitchFamily="18" charset="0"/>
                <a:cs typeface="Times New Roman" panose="02020603050405020304" pitchFamily="18" charset="0"/>
              </a:rPr>
              <a:t> </a:t>
            </a:r>
            <a:r>
              <a:rPr kumimoji="1" lang="en-US" altLang="zh-TW" sz="2200" dirty="0">
                <a:latin typeface="Times New Roman" panose="02020603050405020304" pitchFamily="18" charset="0"/>
                <a:cs typeface="Times New Roman" panose="02020603050405020304" pitchFamily="18" charset="0"/>
              </a:rPr>
              <a:t>real GDP p.</a:t>
            </a:r>
            <a:r>
              <a:rPr kumimoji="1" lang="en-US" altLang="zh-TW" sz="2200">
                <a:latin typeface="Times New Roman" panose="02020603050405020304" pitchFamily="18" charset="0"/>
                <a:cs typeface="Times New Roman" panose="02020603050405020304" pitchFamily="18" charset="0"/>
              </a:rPr>
              <a:t>c.</a:t>
            </a:r>
            <a:r>
              <a:rPr kumimoji="1" lang="zh-TW" altLang="en-US" sz="2200">
                <a:latin typeface="Times New Roman" panose="02020603050405020304" pitchFamily="18" charset="0"/>
                <a:cs typeface="Times New Roman" panose="02020603050405020304" pitchFamily="18" charset="0"/>
              </a:rPr>
              <a:t>    </a:t>
            </a:r>
            <a:r>
              <a:rPr kumimoji="1" lang="en-US" altLang="zh-TW" sz="2200" dirty="0">
                <a:latin typeface="Times New Roman" panose="02020603050405020304" pitchFamily="18" charset="0"/>
                <a:cs typeface="Times New Roman" panose="02020603050405020304" pitchFamily="18" charset="0"/>
              </a:rPr>
              <a:t>5.4 times</a:t>
            </a:r>
          </a:p>
        </p:txBody>
      </p:sp>
      <p:graphicFrame>
        <p:nvGraphicFramePr>
          <p:cNvPr id="6" name="圖表 5">
            <a:extLst>
              <a:ext uri="{FF2B5EF4-FFF2-40B4-BE49-F238E27FC236}">
                <a16:creationId xmlns:a16="http://schemas.microsoft.com/office/drawing/2014/main" id="{83187478-9F2C-7240-ADCD-7A086353C1DA}"/>
              </a:ext>
            </a:extLst>
          </p:cNvPr>
          <p:cNvGraphicFramePr>
            <a:graphicFrameLocks/>
          </p:cNvGraphicFramePr>
          <p:nvPr>
            <p:extLst>
              <p:ext uri="{D42A27DB-BD31-4B8C-83A1-F6EECF244321}">
                <p14:modId xmlns:p14="http://schemas.microsoft.com/office/powerpoint/2010/main" val="1826707751"/>
              </p:ext>
            </p:extLst>
          </p:nvPr>
        </p:nvGraphicFramePr>
        <p:xfrm>
          <a:off x="650951" y="2732926"/>
          <a:ext cx="3600000" cy="396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圖表 6">
            <a:extLst>
              <a:ext uri="{FF2B5EF4-FFF2-40B4-BE49-F238E27FC236}">
                <a16:creationId xmlns:a16="http://schemas.microsoft.com/office/drawing/2014/main" id="{22B6E5AB-D4D4-C143-A268-00F13C59C19F}"/>
              </a:ext>
            </a:extLst>
          </p:cNvPr>
          <p:cNvGraphicFramePr>
            <a:graphicFrameLocks/>
          </p:cNvGraphicFramePr>
          <p:nvPr>
            <p:extLst>
              <p:ext uri="{D42A27DB-BD31-4B8C-83A1-F6EECF244321}">
                <p14:modId xmlns:p14="http://schemas.microsoft.com/office/powerpoint/2010/main" val="2751255892"/>
              </p:ext>
            </p:extLst>
          </p:nvPr>
        </p:nvGraphicFramePr>
        <p:xfrm>
          <a:off x="4242082" y="2732926"/>
          <a:ext cx="3780000" cy="3960000"/>
        </p:xfrm>
        <a:graphic>
          <a:graphicData uri="http://schemas.openxmlformats.org/drawingml/2006/chart">
            <c:chart xmlns:c="http://schemas.openxmlformats.org/drawingml/2006/chart" xmlns:r="http://schemas.openxmlformats.org/officeDocument/2006/relationships" r:id="rId5"/>
          </a:graphicData>
        </a:graphic>
      </p:graphicFrame>
      <p:sp>
        <p:nvSpPr>
          <p:cNvPr id="9" name="橢圓 8">
            <a:extLst>
              <a:ext uri="{FF2B5EF4-FFF2-40B4-BE49-F238E27FC236}">
                <a16:creationId xmlns:a16="http://schemas.microsoft.com/office/drawing/2014/main" id="{DF7E7B9A-30B1-4648-B2BD-165A100B1832}"/>
              </a:ext>
            </a:extLst>
          </p:cNvPr>
          <p:cNvSpPr/>
          <p:nvPr/>
        </p:nvSpPr>
        <p:spPr>
          <a:xfrm>
            <a:off x="8997034" y="5441086"/>
            <a:ext cx="287676" cy="256854"/>
          </a:xfrm>
          <a:prstGeom prst="ellipse">
            <a:avLst/>
          </a:prstGeom>
          <a:solidFill>
            <a:schemeClr val="accent6">
              <a:lumMod val="40000"/>
              <a:lumOff val="60000"/>
              <a:alpha val="44000"/>
            </a:schemeClr>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dirty="0"/>
          </a:p>
        </p:txBody>
      </p:sp>
      <p:sp>
        <p:nvSpPr>
          <p:cNvPr id="10" name="橢圓 9">
            <a:extLst>
              <a:ext uri="{FF2B5EF4-FFF2-40B4-BE49-F238E27FC236}">
                <a16:creationId xmlns:a16="http://schemas.microsoft.com/office/drawing/2014/main" id="{3672B210-77E2-0849-8C48-19630EACBDEF}"/>
              </a:ext>
            </a:extLst>
          </p:cNvPr>
          <p:cNvSpPr/>
          <p:nvPr/>
        </p:nvSpPr>
        <p:spPr>
          <a:xfrm>
            <a:off x="9984012" y="4090034"/>
            <a:ext cx="287676" cy="256854"/>
          </a:xfrm>
          <a:prstGeom prst="ellipse">
            <a:avLst/>
          </a:prstGeom>
          <a:solidFill>
            <a:schemeClr val="accent6">
              <a:lumMod val="40000"/>
              <a:lumOff val="60000"/>
              <a:alpha val="44000"/>
            </a:schemeClr>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dirty="0"/>
          </a:p>
        </p:txBody>
      </p:sp>
      <p:sp>
        <p:nvSpPr>
          <p:cNvPr id="11" name="橢圓 10">
            <a:extLst>
              <a:ext uri="{FF2B5EF4-FFF2-40B4-BE49-F238E27FC236}">
                <a16:creationId xmlns:a16="http://schemas.microsoft.com/office/drawing/2014/main" id="{362B95C4-8721-5B41-B5D3-E8A782A2CB0E}"/>
              </a:ext>
            </a:extLst>
          </p:cNvPr>
          <p:cNvSpPr/>
          <p:nvPr/>
        </p:nvSpPr>
        <p:spPr>
          <a:xfrm>
            <a:off x="11325537" y="5697940"/>
            <a:ext cx="287676" cy="256854"/>
          </a:xfrm>
          <a:prstGeom prst="ellipse">
            <a:avLst/>
          </a:prstGeom>
          <a:solidFill>
            <a:schemeClr val="accent6">
              <a:lumMod val="40000"/>
              <a:lumOff val="60000"/>
              <a:alpha val="44000"/>
            </a:schemeClr>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TW" dirty="0"/>
              <a:t>`</a:t>
            </a:r>
            <a:endParaRPr kumimoji="1" lang="zh-TW" altLang="en-US" dirty="0"/>
          </a:p>
        </p:txBody>
      </p:sp>
    </p:spTree>
    <p:extLst>
      <p:ext uri="{BB962C8B-B14F-4D97-AF65-F5344CB8AC3E}">
        <p14:creationId xmlns:p14="http://schemas.microsoft.com/office/powerpoint/2010/main" val="129241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7" grpId="0">
        <p:bldAsOne/>
      </p:bldGraphic>
      <p:bldP spid="9" grpId="0" animBg="1"/>
      <p:bldP spid="10" grpId="0" animBg="1"/>
      <p:bldP spid="11" grpId="0" animBg="1"/>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885</TotalTime>
  <Words>725</Words>
  <Application>Microsoft Macintosh PowerPoint</Application>
  <PresentationFormat>寬螢幕</PresentationFormat>
  <Paragraphs>67</Paragraphs>
  <Slides>6</Slides>
  <Notes>3</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6</vt:i4>
      </vt:variant>
    </vt:vector>
  </HeadingPairs>
  <TitlesOfParts>
    <vt:vector size="13" baseType="lpstr">
      <vt:lpstr>標準系統字體</vt:lpstr>
      <vt:lpstr>Arial</vt:lpstr>
      <vt:lpstr>Calibri</vt:lpstr>
      <vt:lpstr>Calibri Light</vt:lpstr>
      <vt:lpstr>Times New Roman</vt:lpstr>
      <vt:lpstr>Wingdings</vt:lpstr>
      <vt:lpstr>Office 佈景主題</vt:lpstr>
      <vt:lpstr> </vt:lpstr>
      <vt:lpstr>Intergenerational Economy in Canada: A tale of two countries?</vt:lpstr>
      <vt:lpstr>Age-specific changes in income in 9 European countries: 2008-2017</vt:lpstr>
      <vt:lpstr>Intergenational transfers in Spain in the long-run (1960-2012)</vt:lpstr>
      <vt:lpstr>Unequal opportunities of human capital investment from different socio-economic origins in Mexico 1994, 2006 &amp; 2014</vt:lpstr>
      <vt:lpstr>My own question: How to compare two years? (GE I on Aug 3rd)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Microsoft Office User</dc:creator>
  <cp:lastModifiedBy>Microsoft Office User</cp:lastModifiedBy>
  <cp:revision>60</cp:revision>
  <dcterms:created xsi:type="dcterms:W3CDTF">2020-08-05T08:11:23Z</dcterms:created>
  <dcterms:modified xsi:type="dcterms:W3CDTF">2020-08-06T07:12:14Z</dcterms:modified>
</cp:coreProperties>
</file>